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29" r:id="rId2"/>
  </p:sldMasterIdLst>
  <p:notesMasterIdLst>
    <p:notesMasterId r:id="rId31"/>
  </p:notesMasterIdLst>
  <p:handoutMasterIdLst>
    <p:handoutMasterId r:id="rId32"/>
  </p:handoutMasterIdLst>
  <p:sldIdLst>
    <p:sldId id="279" r:id="rId3"/>
    <p:sldId id="283" r:id="rId4"/>
    <p:sldId id="287" r:id="rId5"/>
    <p:sldId id="307" r:id="rId6"/>
    <p:sldId id="312" r:id="rId7"/>
    <p:sldId id="313" r:id="rId8"/>
    <p:sldId id="291" r:id="rId9"/>
    <p:sldId id="314" r:id="rId10"/>
    <p:sldId id="311" r:id="rId11"/>
    <p:sldId id="290" r:id="rId12"/>
    <p:sldId id="289" r:id="rId13"/>
    <p:sldId id="288" r:id="rId14"/>
    <p:sldId id="292" r:id="rId15"/>
    <p:sldId id="293" r:id="rId16"/>
    <p:sldId id="294" r:id="rId17"/>
    <p:sldId id="295" r:id="rId18"/>
    <p:sldId id="296" r:id="rId19"/>
    <p:sldId id="308" r:id="rId20"/>
    <p:sldId id="297" r:id="rId21"/>
    <p:sldId id="306" r:id="rId22"/>
    <p:sldId id="298" r:id="rId23"/>
    <p:sldId id="300" r:id="rId24"/>
    <p:sldId id="301" r:id="rId25"/>
    <p:sldId id="304" r:id="rId26"/>
    <p:sldId id="302" r:id="rId27"/>
    <p:sldId id="303" r:id="rId28"/>
    <p:sldId id="305" r:id="rId29"/>
    <p:sldId id="286" r:id="rId30"/>
  </p:sldIdLst>
  <p:sldSz cx="9906000" cy="6858000" type="A4"/>
  <p:notesSz cx="6669088" cy="992822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CA0"/>
    <a:srgbClr val="6CB215"/>
    <a:srgbClr val="DBE7FB"/>
    <a:srgbClr val="0099FF"/>
    <a:srgbClr val="0000FF"/>
    <a:srgbClr val="0066FF"/>
    <a:srgbClr val="99C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5" autoAdjust="0"/>
    <p:restoredTop sz="78961" autoAdjust="0"/>
  </p:normalViewPr>
  <p:slideViewPr>
    <p:cSldViewPr>
      <p:cViewPr varScale="1">
        <p:scale>
          <a:sx n="97" d="100"/>
          <a:sy n="97" d="100"/>
        </p:scale>
        <p:origin x="1208" y="200"/>
      </p:cViewPr>
      <p:guideLst>
        <p:guide orient="horz" pos="2160"/>
        <p:guide pos="312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4498"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5279" tIns="47640" rIns="95279" bIns="47640" numCol="1" anchor="t" anchorCtr="0" compatLnSpc="1">
            <a:prstTxWarp prst="textNoShape">
              <a:avLst/>
            </a:prstTxWarp>
          </a:bodyPr>
          <a:lstStyle>
            <a:lvl1pPr defTabSz="952500" eaLnBrk="0" hangingPunct="0">
              <a:defRPr sz="1200">
                <a:latin typeface="Times New Roman" pitchFamily="18" charset="0"/>
              </a:defRPr>
            </a:lvl1pPr>
          </a:lstStyle>
          <a:p>
            <a:pPr>
              <a:defRPr/>
            </a:pPr>
            <a:endParaRPr lang="en-US"/>
          </a:p>
        </p:txBody>
      </p:sp>
      <p:sp>
        <p:nvSpPr>
          <p:cNvPr id="234499" name="Rectangle 3"/>
          <p:cNvSpPr>
            <a:spLocks noGrp="1" noChangeArrowheads="1"/>
          </p:cNvSpPr>
          <p:nvPr>
            <p:ph type="dt" sz="quarter" idx="1"/>
          </p:nvPr>
        </p:nvSpPr>
        <p:spPr bwMode="auto">
          <a:xfrm>
            <a:off x="3778250" y="0"/>
            <a:ext cx="2889250" cy="496888"/>
          </a:xfrm>
          <a:prstGeom prst="rect">
            <a:avLst/>
          </a:prstGeom>
          <a:noFill/>
          <a:ln w="9525">
            <a:noFill/>
            <a:miter lim="800000"/>
            <a:headEnd/>
            <a:tailEnd/>
          </a:ln>
          <a:effectLst/>
        </p:spPr>
        <p:txBody>
          <a:bodyPr vert="horz" wrap="square" lIns="95279" tIns="47640" rIns="95279" bIns="47640" numCol="1" anchor="t" anchorCtr="0" compatLnSpc="1">
            <a:prstTxWarp prst="textNoShape">
              <a:avLst/>
            </a:prstTxWarp>
          </a:bodyPr>
          <a:lstStyle>
            <a:lvl1pPr algn="r" defTabSz="952500" eaLnBrk="0" hangingPunct="0">
              <a:defRPr sz="1200">
                <a:latin typeface="Times New Roman" pitchFamily="18" charset="0"/>
              </a:defRPr>
            </a:lvl1pPr>
          </a:lstStyle>
          <a:p>
            <a:pPr>
              <a:defRPr/>
            </a:pPr>
            <a:endParaRPr lang="en-US"/>
          </a:p>
        </p:txBody>
      </p:sp>
      <p:sp>
        <p:nvSpPr>
          <p:cNvPr id="234500"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5279" tIns="47640" rIns="95279" bIns="47640" numCol="1" anchor="b" anchorCtr="0" compatLnSpc="1">
            <a:prstTxWarp prst="textNoShape">
              <a:avLst/>
            </a:prstTxWarp>
          </a:bodyPr>
          <a:lstStyle>
            <a:lvl1pPr defTabSz="952500" eaLnBrk="0" hangingPunct="0">
              <a:defRPr sz="1200">
                <a:latin typeface="Times New Roman" pitchFamily="18" charset="0"/>
              </a:defRPr>
            </a:lvl1pPr>
          </a:lstStyle>
          <a:p>
            <a:pPr>
              <a:defRPr/>
            </a:pPr>
            <a:endParaRPr lang="en-US"/>
          </a:p>
        </p:txBody>
      </p:sp>
      <p:sp>
        <p:nvSpPr>
          <p:cNvPr id="234501" name="Rectangle 5"/>
          <p:cNvSpPr>
            <a:spLocks noGrp="1" noChangeArrowheads="1"/>
          </p:cNvSpPr>
          <p:nvPr>
            <p:ph type="sldNum" sz="quarter" idx="3"/>
          </p:nvPr>
        </p:nvSpPr>
        <p:spPr bwMode="auto">
          <a:xfrm>
            <a:off x="3778250" y="9429750"/>
            <a:ext cx="2889250" cy="496888"/>
          </a:xfrm>
          <a:prstGeom prst="rect">
            <a:avLst/>
          </a:prstGeom>
          <a:noFill/>
          <a:ln w="9525">
            <a:noFill/>
            <a:miter lim="800000"/>
            <a:headEnd/>
            <a:tailEnd/>
          </a:ln>
          <a:effectLst/>
        </p:spPr>
        <p:txBody>
          <a:bodyPr vert="horz" wrap="square" lIns="95279" tIns="47640" rIns="95279" bIns="47640" numCol="1" anchor="b" anchorCtr="0" compatLnSpc="1">
            <a:prstTxWarp prst="textNoShape">
              <a:avLst/>
            </a:prstTxWarp>
          </a:bodyPr>
          <a:lstStyle>
            <a:lvl1pPr algn="r" defTabSz="952500" eaLnBrk="0" hangingPunct="0">
              <a:defRPr sz="1200">
                <a:latin typeface="Times New Roman" pitchFamily="18" charset="0"/>
              </a:defRPr>
            </a:lvl1pPr>
          </a:lstStyle>
          <a:p>
            <a:pPr>
              <a:defRPr/>
            </a:pPr>
            <a:fld id="{3BC1C11B-3116-4B12-93A2-C58B2AE30775}" type="slidenum">
              <a:rPr lang="en-US"/>
              <a:pPr>
                <a:defRPr/>
              </a:pPr>
              <a:t>‹Nr.›</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874963" cy="471488"/>
          </a:xfrm>
          <a:prstGeom prst="rect">
            <a:avLst/>
          </a:prstGeom>
          <a:noFill/>
          <a:ln w="9525">
            <a:noFill/>
            <a:miter lim="800000"/>
            <a:headEnd/>
            <a:tailEnd/>
          </a:ln>
          <a:effectLst/>
        </p:spPr>
        <p:txBody>
          <a:bodyPr vert="horz" wrap="square" lIns="94393" tIns="47197" rIns="94393" bIns="47197" numCol="1" anchor="t" anchorCtr="0" compatLnSpc="1">
            <a:prstTxWarp prst="textNoShape">
              <a:avLst/>
            </a:prstTxWarp>
          </a:bodyPr>
          <a:lstStyle>
            <a:lvl1pPr defTabSz="942975" eaLnBrk="0" hangingPunct="0">
              <a:defRPr sz="1200"/>
            </a:lvl1pPr>
          </a:lstStyle>
          <a:p>
            <a:pPr>
              <a:defRPr/>
            </a:pPr>
            <a:endParaRPr lang="de-AT"/>
          </a:p>
        </p:txBody>
      </p:sp>
      <p:sp>
        <p:nvSpPr>
          <p:cNvPr id="19459" name="Rectangle 3"/>
          <p:cNvSpPr>
            <a:spLocks noGrp="1" noChangeArrowheads="1"/>
          </p:cNvSpPr>
          <p:nvPr>
            <p:ph type="dt" idx="1"/>
          </p:nvPr>
        </p:nvSpPr>
        <p:spPr bwMode="auto">
          <a:xfrm>
            <a:off x="3762375" y="0"/>
            <a:ext cx="2878138" cy="471488"/>
          </a:xfrm>
          <a:prstGeom prst="rect">
            <a:avLst/>
          </a:prstGeom>
          <a:noFill/>
          <a:ln w="9525">
            <a:noFill/>
            <a:miter lim="800000"/>
            <a:headEnd/>
            <a:tailEnd/>
          </a:ln>
          <a:effectLst/>
        </p:spPr>
        <p:txBody>
          <a:bodyPr vert="horz" wrap="square" lIns="94393" tIns="47197" rIns="94393" bIns="47197" numCol="1" anchor="t" anchorCtr="0" compatLnSpc="1">
            <a:prstTxWarp prst="textNoShape">
              <a:avLst/>
            </a:prstTxWarp>
          </a:bodyPr>
          <a:lstStyle>
            <a:lvl1pPr algn="r" defTabSz="942975" eaLnBrk="0" hangingPunct="0">
              <a:defRPr sz="1200"/>
            </a:lvl1pPr>
          </a:lstStyle>
          <a:p>
            <a:pPr>
              <a:defRPr/>
            </a:pPr>
            <a:endParaRPr lang="de-AT"/>
          </a:p>
        </p:txBody>
      </p:sp>
      <p:sp>
        <p:nvSpPr>
          <p:cNvPr id="5124" name="Rectangle 4"/>
          <p:cNvSpPr>
            <a:spLocks noGrp="1" noRot="1" noChangeAspect="1" noChangeArrowheads="1" noTextEdit="1"/>
          </p:cNvSpPr>
          <p:nvPr>
            <p:ph type="sldImg" idx="2"/>
          </p:nvPr>
        </p:nvSpPr>
        <p:spPr bwMode="auto">
          <a:xfrm>
            <a:off x="596900" y="704850"/>
            <a:ext cx="5454650" cy="3776663"/>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882650" y="4716463"/>
            <a:ext cx="4875213" cy="4481512"/>
          </a:xfrm>
          <a:prstGeom prst="rect">
            <a:avLst/>
          </a:prstGeom>
          <a:noFill/>
          <a:ln w="9525">
            <a:noFill/>
            <a:miter lim="800000"/>
            <a:headEnd/>
            <a:tailEnd/>
          </a:ln>
          <a:effectLst/>
        </p:spPr>
        <p:txBody>
          <a:bodyPr vert="horz" wrap="square" lIns="94393" tIns="47197" rIns="94393" bIns="47197" numCol="1" anchor="t" anchorCtr="0" compatLnSpc="1">
            <a:prstTxWarp prst="textNoShape">
              <a:avLst/>
            </a:prstTxWarp>
          </a:bodyPr>
          <a:lstStyle/>
          <a:p>
            <a:pPr lvl="0"/>
            <a:r>
              <a:rPr lang="de-DE" noProof="0"/>
              <a:t>Klicken Sie, um die Formate des Vorlagentextes zu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19462" name="Rectangle 6"/>
          <p:cNvSpPr>
            <a:spLocks noGrp="1" noChangeArrowheads="1"/>
          </p:cNvSpPr>
          <p:nvPr>
            <p:ph type="ftr" sz="quarter" idx="4"/>
          </p:nvPr>
        </p:nvSpPr>
        <p:spPr bwMode="auto">
          <a:xfrm>
            <a:off x="0" y="9434513"/>
            <a:ext cx="2874963" cy="471487"/>
          </a:xfrm>
          <a:prstGeom prst="rect">
            <a:avLst/>
          </a:prstGeom>
          <a:noFill/>
          <a:ln w="9525">
            <a:noFill/>
            <a:miter lim="800000"/>
            <a:headEnd/>
            <a:tailEnd/>
          </a:ln>
          <a:effectLst/>
        </p:spPr>
        <p:txBody>
          <a:bodyPr vert="horz" wrap="square" lIns="94393" tIns="47197" rIns="94393" bIns="47197" numCol="1" anchor="b" anchorCtr="0" compatLnSpc="1">
            <a:prstTxWarp prst="textNoShape">
              <a:avLst/>
            </a:prstTxWarp>
          </a:bodyPr>
          <a:lstStyle>
            <a:lvl1pPr defTabSz="942975" eaLnBrk="0" hangingPunct="0">
              <a:defRPr sz="1200"/>
            </a:lvl1pPr>
          </a:lstStyle>
          <a:p>
            <a:pPr>
              <a:defRPr/>
            </a:pPr>
            <a:endParaRPr lang="de-AT"/>
          </a:p>
        </p:txBody>
      </p:sp>
      <p:sp>
        <p:nvSpPr>
          <p:cNvPr id="19463" name="Rectangle 7"/>
          <p:cNvSpPr>
            <a:spLocks noGrp="1" noChangeArrowheads="1"/>
          </p:cNvSpPr>
          <p:nvPr>
            <p:ph type="sldNum" sz="quarter" idx="5"/>
          </p:nvPr>
        </p:nvSpPr>
        <p:spPr bwMode="auto">
          <a:xfrm>
            <a:off x="3762375" y="9434513"/>
            <a:ext cx="2878138" cy="471487"/>
          </a:xfrm>
          <a:prstGeom prst="rect">
            <a:avLst/>
          </a:prstGeom>
          <a:noFill/>
          <a:ln w="9525">
            <a:noFill/>
            <a:miter lim="800000"/>
            <a:headEnd/>
            <a:tailEnd/>
          </a:ln>
          <a:effectLst/>
        </p:spPr>
        <p:txBody>
          <a:bodyPr vert="horz" wrap="square" lIns="94393" tIns="47197" rIns="94393" bIns="47197" numCol="1" anchor="b" anchorCtr="0" compatLnSpc="1">
            <a:prstTxWarp prst="textNoShape">
              <a:avLst/>
            </a:prstTxWarp>
          </a:bodyPr>
          <a:lstStyle>
            <a:lvl1pPr algn="r" defTabSz="942975" eaLnBrk="0" hangingPunct="0">
              <a:defRPr sz="1200"/>
            </a:lvl1pPr>
          </a:lstStyle>
          <a:p>
            <a:pPr>
              <a:defRPr/>
            </a:pPr>
            <a:fld id="{96541309-8B1B-4827-A062-8C906775A33A}" type="slidenum">
              <a:rPr lang="de-AT"/>
              <a:pPr>
                <a:defRPr/>
              </a:pPr>
              <a:t>‹Nr.›</a:t>
            </a:fld>
            <a:endParaRPr lang="de-A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Disruptive</a:t>
            </a:r>
            <a:r>
              <a:rPr lang="de-DE" dirty="0"/>
              <a:t> Technologie</a:t>
            </a:r>
          </a:p>
          <a:p>
            <a:pPr marL="171450" indent="-171450">
              <a:buFont typeface="Arial" panose="020B0604020202020204" pitchFamily="34" charset="0"/>
              <a:buChar char="•"/>
            </a:pPr>
            <a:r>
              <a:rPr lang="de-DE" dirty="0"/>
              <a:t>Hype?</a:t>
            </a:r>
          </a:p>
          <a:p>
            <a:pPr marL="171450" indent="-171450">
              <a:buFont typeface="Arial" panose="020B0604020202020204" pitchFamily="34" charset="0"/>
              <a:buChar char="•"/>
            </a:pPr>
            <a:r>
              <a:rPr lang="de-DE" dirty="0"/>
              <a:t>Dezentralisierung (Web 3.0)</a:t>
            </a:r>
          </a:p>
          <a:p>
            <a:pPr marL="171450" indent="-171450">
              <a:buFont typeface="Arial" panose="020B0604020202020204" pitchFamily="34" charset="0"/>
              <a:buChar char="•"/>
            </a:pPr>
            <a:r>
              <a:rPr lang="de-DE" dirty="0"/>
              <a:t>Status Quo</a:t>
            </a:r>
          </a:p>
          <a:p>
            <a:pPr marL="171450" indent="-171450">
              <a:buFont typeface="Arial" panose="020B0604020202020204" pitchFamily="34" charset="0"/>
              <a:buChar char="•"/>
            </a:pPr>
            <a:r>
              <a:rPr lang="de-DE" dirty="0"/>
              <a:t>Energiewirtschaft</a:t>
            </a:r>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3</a:t>
            </a:fld>
            <a:endParaRPr lang="de-AT"/>
          </a:p>
        </p:txBody>
      </p:sp>
    </p:spTree>
    <p:extLst>
      <p:ext uri="{BB962C8B-B14F-4D97-AF65-F5344CB8AC3E}">
        <p14:creationId xmlns:p14="http://schemas.microsoft.com/office/powerpoint/2010/main" val="23972949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lnSpc>
                <a:spcPct val="150000"/>
              </a:lnSpc>
              <a:buFont typeface="Arial" panose="020B0604020202020204" pitchFamily="34" charset="0"/>
              <a:buChar char="•"/>
            </a:pPr>
            <a:r>
              <a:rPr lang="de-DE" dirty="0"/>
              <a:t>Technische Hürden</a:t>
            </a:r>
          </a:p>
          <a:p>
            <a:pPr marL="171450" indent="-171450">
              <a:lnSpc>
                <a:spcPct val="150000"/>
              </a:lnSpc>
              <a:buFont typeface="Arial" panose="020B0604020202020204" pitchFamily="34" charset="0"/>
              <a:buChar char="•"/>
            </a:pPr>
            <a:r>
              <a:rPr lang="de-DE" dirty="0"/>
              <a:t>Transaktionskosten</a:t>
            </a:r>
          </a:p>
          <a:p>
            <a:pPr marL="171450" indent="-171450">
              <a:lnSpc>
                <a:spcPct val="150000"/>
              </a:lnSpc>
              <a:buFont typeface="Arial" panose="020B0604020202020204" pitchFamily="34" charset="0"/>
              <a:buChar char="•"/>
            </a:pPr>
            <a:r>
              <a:rPr lang="de-DE" dirty="0"/>
              <a:t>Intermediäre</a:t>
            </a:r>
          </a:p>
          <a:p>
            <a:pPr marL="171450" indent="-171450">
              <a:lnSpc>
                <a:spcPct val="150000"/>
              </a:lnSpc>
              <a:buFont typeface="Arial" panose="020B0604020202020204" pitchFamily="34" charset="0"/>
              <a:buChar char="•"/>
            </a:pPr>
            <a:r>
              <a:rPr lang="de-DE" dirty="0"/>
              <a:t>Virtuelle Kraftwerke</a:t>
            </a:r>
          </a:p>
          <a:p>
            <a:pPr marL="171450" indent="-171450">
              <a:lnSpc>
                <a:spcPct val="150000"/>
              </a:lnSpc>
              <a:buFont typeface="Arial" panose="020B0604020202020204" pitchFamily="34" charset="0"/>
              <a:buChar char="•"/>
            </a:pPr>
            <a:r>
              <a:rPr lang="de-DE" dirty="0"/>
              <a:t>Volatilität der Netzteilnehmer</a:t>
            </a:r>
          </a:p>
          <a:p>
            <a:pPr marL="171450" indent="-171450">
              <a:lnSpc>
                <a:spcPct val="150000"/>
              </a:lnSpc>
              <a:buFont typeface="Arial" panose="020B0604020202020204" pitchFamily="34" charset="0"/>
              <a:buChar char="•"/>
            </a:pPr>
            <a:r>
              <a:rPr lang="de-DE" dirty="0"/>
              <a:t>Netzstabilität</a:t>
            </a:r>
          </a:p>
          <a:p>
            <a:pPr marL="171450" indent="-171450">
              <a:lnSpc>
                <a:spcPct val="150000"/>
              </a:lnSpc>
              <a:buFont typeface="Arial" panose="020B0604020202020204" pitchFamily="34" charset="0"/>
              <a:buChar char="•"/>
            </a:pPr>
            <a:r>
              <a:rPr lang="de-DE" dirty="0"/>
              <a:t>Abrechnung</a:t>
            </a:r>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18</a:t>
            </a:fld>
            <a:endParaRPr lang="de-AT"/>
          </a:p>
        </p:txBody>
      </p:sp>
    </p:spTree>
    <p:extLst>
      <p:ext uri="{BB962C8B-B14F-4D97-AF65-F5344CB8AC3E}">
        <p14:creationId xmlns:p14="http://schemas.microsoft.com/office/powerpoint/2010/main" val="3615516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sortieren, gruppieren nach themengebiet</a:t>
            </a:r>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19</a:t>
            </a:fld>
            <a:endParaRPr lang="de-AT"/>
          </a:p>
        </p:txBody>
      </p:sp>
    </p:spTree>
    <p:extLst>
      <p:ext uri="{BB962C8B-B14F-4D97-AF65-F5344CB8AC3E}">
        <p14:creationId xmlns:p14="http://schemas.microsoft.com/office/powerpoint/2010/main" val="2199174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20</a:t>
            </a:fld>
            <a:endParaRPr lang="de-AT"/>
          </a:p>
        </p:txBody>
      </p:sp>
    </p:spTree>
    <p:extLst>
      <p:ext uri="{BB962C8B-B14F-4D97-AF65-F5344CB8AC3E}">
        <p14:creationId xmlns:p14="http://schemas.microsoft.com/office/powerpoint/2010/main" val="3607967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21</a:t>
            </a:fld>
            <a:endParaRPr lang="de-AT"/>
          </a:p>
        </p:txBody>
      </p:sp>
    </p:spTree>
    <p:extLst>
      <p:ext uri="{BB962C8B-B14F-4D97-AF65-F5344CB8AC3E}">
        <p14:creationId xmlns:p14="http://schemas.microsoft.com/office/powerpoint/2010/main" val="3437296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 Machbarkeitsstudie</a:t>
            </a:r>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23</a:t>
            </a:fld>
            <a:endParaRPr lang="de-AT"/>
          </a:p>
        </p:txBody>
      </p:sp>
    </p:spTree>
    <p:extLst>
      <p:ext uri="{BB962C8B-B14F-4D97-AF65-F5344CB8AC3E}">
        <p14:creationId xmlns:p14="http://schemas.microsoft.com/office/powerpoint/2010/main" val="3499972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Entwickelt an der Stanford School </a:t>
            </a:r>
            <a:r>
              <a:rPr lang="de-DE" dirty="0" err="1"/>
              <a:t>of</a:t>
            </a:r>
            <a:r>
              <a:rPr lang="de-DE" dirty="0"/>
              <a:t> Design</a:t>
            </a:r>
          </a:p>
          <a:p>
            <a:r>
              <a:rPr lang="de-DE" dirty="0"/>
              <a:t>Hasso Plattner zu SAP gebracht -&gt; HPI</a:t>
            </a:r>
          </a:p>
          <a:p>
            <a:r>
              <a:rPr lang="de-DE" dirty="0"/>
              <a:t>Denken wie ein Designer aber für Aufgaben abseits des Design</a:t>
            </a:r>
          </a:p>
          <a:p>
            <a:r>
              <a:rPr lang="de-DE" dirty="0"/>
              <a:t>Iterativer Prozess</a:t>
            </a:r>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26</a:t>
            </a:fld>
            <a:endParaRPr lang="de-AT"/>
          </a:p>
        </p:txBody>
      </p:sp>
    </p:spTree>
    <p:extLst>
      <p:ext uri="{BB962C8B-B14F-4D97-AF65-F5344CB8AC3E}">
        <p14:creationId xmlns:p14="http://schemas.microsoft.com/office/powerpoint/2010/main" val="49784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4</a:t>
            </a:fld>
            <a:endParaRPr lang="de-AT"/>
          </a:p>
        </p:txBody>
      </p:sp>
    </p:spTree>
    <p:extLst>
      <p:ext uri="{BB962C8B-B14F-4D97-AF65-F5344CB8AC3E}">
        <p14:creationId xmlns:p14="http://schemas.microsoft.com/office/powerpoint/2010/main" val="208524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Merkle </a:t>
            </a:r>
            <a:r>
              <a:rPr lang="de-DE" dirty="0" err="1"/>
              <a:t>Tree</a:t>
            </a:r>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5</a:t>
            </a:fld>
            <a:endParaRPr lang="de-AT"/>
          </a:p>
        </p:txBody>
      </p:sp>
    </p:spTree>
    <p:extLst>
      <p:ext uri="{BB962C8B-B14F-4D97-AF65-F5344CB8AC3E}">
        <p14:creationId xmlns:p14="http://schemas.microsoft.com/office/powerpoint/2010/main" val="1861291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Brockhaus kennt wohl jeder „noch“</a:t>
            </a:r>
          </a:p>
          <a:p>
            <a:pPr marL="171450" indent="-171450">
              <a:buFont typeface="Arial" panose="020B0604020202020204" pitchFamily="34" charset="0"/>
              <a:buChar char="•"/>
            </a:pPr>
            <a:r>
              <a:rPr lang="de-DE" dirty="0"/>
              <a:t>Zentral gesteuerter Content</a:t>
            </a:r>
          </a:p>
          <a:p>
            <a:pPr marL="171450" indent="-171450">
              <a:buFont typeface="Arial" panose="020B0604020202020204" pitchFamily="34" charset="0"/>
              <a:buChar char="•"/>
            </a:pPr>
            <a:r>
              <a:rPr lang="de-DE" dirty="0"/>
              <a:t>Keine Transparenz bei der Content Erstellung</a:t>
            </a:r>
          </a:p>
          <a:p>
            <a:pPr marL="171450" indent="-171450">
              <a:buFont typeface="Arial" panose="020B0604020202020204" pitchFamily="34" charset="0"/>
              <a:buChar char="•"/>
            </a:pPr>
            <a:r>
              <a:rPr lang="de-DE" dirty="0"/>
              <a:t>Wahrheit wird diktiert und kann nachträglich manipuliert werden (Auflage 1., 2., …)</a:t>
            </a:r>
          </a:p>
          <a:p>
            <a:pPr marL="171450" indent="-171450">
              <a:buFont typeface="Arial" panose="020B0604020202020204" pitchFamily="34" charset="0"/>
              <a:buChar char="•"/>
            </a:pPr>
            <a:r>
              <a:rPr lang="de-DE" dirty="0"/>
              <a:t>Wikipedia hat mit 0 gestartet und alle Teilnehmer des „Netzwerks“ haben Content geliefert</a:t>
            </a:r>
          </a:p>
          <a:p>
            <a:pPr marL="171450" indent="-171450">
              <a:buFont typeface="Arial" panose="020B0604020202020204" pitchFamily="34" charset="0"/>
              <a:buChar char="•"/>
            </a:pPr>
            <a:r>
              <a:rPr lang="de-DE" dirty="0"/>
              <a:t>Dezentrale Steuerung durch das Netzwerk selbst</a:t>
            </a:r>
          </a:p>
          <a:p>
            <a:pPr marL="171450" indent="-171450">
              <a:buFont typeface="Arial" panose="020B0604020202020204" pitchFamily="34" charset="0"/>
              <a:buChar char="•"/>
            </a:pPr>
            <a:r>
              <a:rPr lang="de-DE" dirty="0"/>
              <a:t>Vollständige Transparenz bei der Content Erstellung (Öffentliche Änderungshistorie)</a:t>
            </a:r>
          </a:p>
          <a:p>
            <a:pPr marL="171450" indent="-171450">
              <a:buFont typeface="Arial" panose="020B0604020202020204" pitchFamily="34" charset="0"/>
              <a:buChar char="•"/>
            </a:pPr>
            <a:r>
              <a:rPr lang="de-DE" dirty="0"/>
              <a:t>Wahrheit wird im Konsens gebildet (Sichtungsprinzip soll erhalt der Korrektheit gewähren)</a:t>
            </a:r>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7</a:t>
            </a:fld>
            <a:endParaRPr lang="de-AT"/>
          </a:p>
        </p:txBody>
      </p:sp>
    </p:spTree>
    <p:extLst>
      <p:ext uri="{BB962C8B-B14F-4D97-AF65-F5344CB8AC3E}">
        <p14:creationId xmlns:p14="http://schemas.microsoft.com/office/powerpoint/2010/main" val="2712367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9</a:t>
            </a:fld>
            <a:endParaRPr lang="de-AT"/>
          </a:p>
        </p:txBody>
      </p:sp>
    </p:spTree>
    <p:extLst>
      <p:ext uri="{BB962C8B-B14F-4D97-AF65-F5344CB8AC3E}">
        <p14:creationId xmlns:p14="http://schemas.microsoft.com/office/powerpoint/2010/main" val="1238343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2014 erste Erwähnung indirekt durch </a:t>
            </a:r>
            <a:r>
              <a:rPr lang="de-DE" dirty="0" err="1"/>
              <a:t>Cryptocurrencies</a:t>
            </a:r>
            <a:endParaRPr lang="de-DE" dirty="0"/>
          </a:p>
          <a:p>
            <a:pPr marL="171450" indent="-171450">
              <a:buFont typeface="Arial" panose="020B0604020202020204" pitchFamily="34" charset="0"/>
              <a:buChar char="•"/>
            </a:pPr>
            <a:r>
              <a:rPr lang="de-DE" dirty="0"/>
              <a:t>Innerhalb eines Jahres über den „Peak </a:t>
            </a:r>
            <a:r>
              <a:rPr lang="de-DE" dirty="0" err="1"/>
              <a:t>of</a:t>
            </a:r>
            <a:r>
              <a:rPr lang="de-DE" dirty="0"/>
              <a:t> </a:t>
            </a:r>
            <a:r>
              <a:rPr lang="de-DE" dirty="0" err="1"/>
              <a:t>Inflated</a:t>
            </a:r>
            <a:r>
              <a:rPr lang="de-DE" dirty="0"/>
              <a:t> </a:t>
            </a:r>
            <a:r>
              <a:rPr lang="de-DE" dirty="0" err="1"/>
              <a:t>Expectations</a:t>
            </a:r>
            <a:r>
              <a:rPr lang="de-DE" dirty="0"/>
              <a:t>“</a:t>
            </a:r>
          </a:p>
          <a:p>
            <a:pPr marL="171450" indent="-171450">
              <a:buFont typeface="Arial" panose="020B0604020202020204" pitchFamily="34" charset="0"/>
              <a:buChar char="•"/>
            </a:pPr>
            <a:r>
              <a:rPr lang="de-DE" dirty="0"/>
              <a:t>Umdenken und Basistechnologie von </a:t>
            </a:r>
            <a:r>
              <a:rPr lang="de-DE" dirty="0" err="1"/>
              <a:t>Kryptowährungen</a:t>
            </a:r>
            <a:r>
              <a:rPr lang="de-DE" dirty="0"/>
              <a:t> aufgenommen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Blockchain erst seit 2016 als „Blockchain“ im Hype Cycle vertreten</a:t>
            </a:r>
          </a:p>
          <a:p>
            <a:pPr marL="171450" indent="-171450">
              <a:buFont typeface="Arial" panose="020B0604020202020204" pitchFamily="34" charset="0"/>
              <a:buChar char="•"/>
            </a:pPr>
            <a:r>
              <a:rPr lang="de-DE" dirty="0"/>
              <a:t>Geschätzt in 5 bis 10 Jahres auf dem „Plateau </a:t>
            </a:r>
            <a:r>
              <a:rPr lang="de-DE" dirty="0" err="1"/>
              <a:t>of</a:t>
            </a:r>
            <a:r>
              <a:rPr lang="de-DE" dirty="0"/>
              <a:t> </a:t>
            </a:r>
            <a:r>
              <a:rPr lang="de-DE" dirty="0" err="1"/>
              <a:t>Productivity</a:t>
            </a:r>
            <a:r>
              <a:rPr lang="de-DE" dirty="0"/>
              <a:t>“</a:t>
            </a:r>
          </a:p>
          <a:p>
            <a:pPr marL="171450" indent="-171450">
              <a:buFont typeface="Arial" panose="020B0604020202020204" pitchFamily="34" charset="0"/>
              <a:buChar char="•"/>
            </a:pPr>
            <a:r>
              <a:rPr lang="de-DE" dirty="0"/>
              <a:t>Anteil am globalen BIP auf 10% geschätzt</a:t>
            </a:r>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10</a:t>
            </a:fld>
            <a:endParaRPr lang="de-AT"/>
          </a:p>
        </p:txBody>
      </p:sp>
    </p:spTree>
    <p:extLst>
      <p:ext uri="{BB962C8B-B14F-4D97-AF65-F5344CB8AC3E}">
        <p14:creationId xmlns:p14="http://schemas.microsoft.com/office/powerpoint/2010/main" val="1864962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Picture </a:t>
            </a:r>
            <a:r>
              <a:rPr lang="de-DE" dirty="0" err="1"/>
              <a:t>Taking</a:t>
            </a:r>
            <a:r>
              <a:rPr lang="de-DE" dirty="0"/>
              <a:t> Devices vor und nach Smartphones</a:t>
            </a:r>
          </a:p>
          <a:p>
            <a:pPr marL="171450" indent="-171450">
              <a:buFont typeface="Arial" panose="020B0604020202020204" pitchFamily="34" charset="0"/>
              <a:buChar char="•"/>
            </a:pPr>
            <a:r>
              <a:rPr lang="de-DE" dirty="0"/>
              <a:t>Faktor 100 größeres Produktionsvolumen</a:t>
            </a:r>
          </a:p>
          <a:p>
            <a:pPr marL="171450" indent="-171450">
              <a:buFont typeface="Arial" panose="020B0604020202020204" pitchFamily="34" charset="0"/>
              <a:buChar char="•"/>
            </a:pPr>
            <a:r>
              <a:rPr lang="de-DE" dirty="0"/>
              <a:t>47 – 05 Analog (Untergang ab 99)</a:t>
            </a:r>
          </a:p>
          <a:p>
            <a:pPr marL="171450" indent="-171450">
              <a:buFont typeface="Arial" panose="020B0604020202020204" pitchFamily="34" charset="0"/>
              <a:buChar char="•"/>
            </a:pPr>
            <a:r>
              <a:rPr lang="de-DE" dirty="0"/>
              <a:t>99 – xx Digital (Untergang seit 11)</a:t>
            </a:r>
          </a:p>
          <a:p>
            <a:pPr marL="171450" indent="-171450">
              <a:buFont typeface="Arial" panose="020B0604020202020204" pitchFamily="34" charset="0"/>
              <a:buChar char="•"/>
            </a:pPr>
            <a:r>
              <a:rPr lang="de-DE" dirty="0"/>
              <a:t>03 – xx Smartphone</a:t>
            </a:r>
          </a:p>
          <a:p>
            <a:pPr marL="171450" indent="-171450">
              <a:buFont typeface="Arial" panose="020B0604020202020204" pitchFamily="34" charset="0"/>
              <a:buChar char="•"/>
            </a:pPr>
            <a:r>
              <a:rPr lang="de-DE" dirty="0"/>
              <a:t>Zyklen von Auf- und Abstieg neuer Technologien werden kürzer!</a:t>
            </a:r>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11</a:t>
            </a:fld>
            <a:endParaRPr lang="de-AT"/>
          </a:p>
        </p:txBody>
      </p:sp>
    </p:spTree>
    <p:extLst>
      <p:ext uri="{BB962C8B-B14F-4D97-AF65-F5344CB8AC3E}">
        <p14:creationId xmlns:p14="http://schemas.microsoft.com/office/powerpoint/2010/main" val="12449614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roter Kreis links -&gt; einzige Automobil</a:t>
            </a:r>
          </a:p>
          <a:p>
            <a:pPr marL="171450" indent="-171450">
              <a:buFont typeface="Arial" panose="020B0604020202020204" pitchFamily="34" charset="0"/>
              <a:buChar char="•"/>
            </a:pPr>
            <a:r>
              <a:rPr lang="de-DE" dirty="0"/>
              <a:t>roter Kreis rechts -&gt; einzige Kutsche</a:t>
            </a:r>
          </a:p>
          <a:p>
            <a:pPr marL="171450" indent="-171450">
              <a:buFont typeface="Arial" panose="020B0604020202020204" pitchFamily="34" charset="0"/>
              <a:buChar char="•"/>
            </a:pPr>
            <a:r>
              <a:rPr lang="de-DE" dirty="0"/>
              <a:t>Kaiser Wilhelms fuhr den ersten Daimler und sagte wird sich nicht durchsetzen, er bleibt beim Pferd</a:t>
            </a:r>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12</a:t>
            </a:fld>
            <a:endParaRPr lang="de-AT"/>
          </a:p>
        </p:txBody>
      </p:sp>
    </p:spTree>
    <p:extLst>
      <p:ext uri="{BB962C8B-B14F-4D97-AF65-F5344CB8AC3E}">
        <p14:creationId xmlns:p14="http://schemas.microsoft.com/office/powerpoint/2010/main" val="951072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Bitcoin ist die erste reale Anwendung der Blockchain</a:t>
            </a:r>
          </a:p>
          <a:p>
            <a:pPr marL="171450" indent="-171450">
              <a:buFont typeface="Arial" panose="020B0604020202020204" pitchFamily="34" charset="0"/>
              <a:buChar char="•"/>
            </a:pPr>
            <a:r>
              <a:rPr lang="de-DE" dirty="0"/>
              <a:t>1. Generation sozusagen</a:t>
            </a:r>
          </a:p>
          <a:p>
            <a:pPr marL="171450" indent="-171450">
              <a:buFont typeface="Arial" panose="020B0604020202020204" pitchFamily="34" charset="0"/>
              <a:buChar char="•"/>
            </a:pPr>
            <a:r>
              <a:rPr lang="de-DE" dirty="0" err="1"/>
              <a:t>Ethereum</a:t>
            </a:r>
            <a:r>
              <a:rPr lang="de-DE" dirty="0"/>
              <a:t> ist die erste Weiterentwicklung der Blockchain durch Smart </a:t>
            </a:r>
            <a:r>
              <a:rPr lang="de-DE" dirty="0" err="1"/>
              <a:t>Contracts</a:t>
            </a:r>
            <a:endParaRPr lang="de-DE" dirty="0"/>
          </a:p>
          <a:p>
            <a:pPr marL="171450" indent="-171450">
              <a:buFont typeface="Arial" panose="020B0604020202020204" pitchFamily="34" charset="0"/>
              <a:buChar char="•"/>
            </a:pPr>
            <a:r>
              <a:rPr lang="de-DE" dirty="0"/>
              <a:t>2. Generation sozusagen</a:t>
            </a:r>
          </a:p>
          <a:p>
            <a:pPr marL="171450" indent="-171450">
              <a:buFont typeface="Arial" panose="020B0604020202020204" pitchFamily="34" charset="0"/>
              <a:buChar char="•"/>
            </a:pPr>
            <a:endParaRPr lang="de-DE" dirty="0"/>
          </a:p>
          <a:p>
            <a:endParaRPr lang="de-DE" dirty="0"/>
          </a:p>
        </p:txBody>
      </p:sp>
      <p:sp>
        <p:nvSpPr>
          <p:cNvPr id="4" name="Foliennummernplatzhalter 3"/>
          <p:cNvSpPr>
            <a:spLocks noGrp="1"/>
          </p:cNvSpPr>
          <p:nvPr>
            <p:ph type="sldNum" sz="quarter" idx="5"/>
          </p:nvPr>
        </p:nvSpPr>
        <p:spPr/>
        <p:txBody>
          <a:bodyPr/>
          <a:lstStyle/>
          <a:p>
            <a:pPr>
              <a:defRPr/>
            </a:pPr>
            <a:fld id="{96541309-8B1B-4827-A062-8C906775A33A}" type="slidenum">
              <a:rPr lang="de-AT" smtClean="0"/>
              <a:pPr>
                <a:defRPr/>
              </a:pPr>
              <a:t>13</a:t>
            </a:fld>
            <a:endParaRPr lang="de-AT"/>
          </a:p>
        </p:txBody>
      </p:sp>
    </p:spTree>
    <p:extLst>
      <p:ext uri="{BB962C8B-B14F-4D97-AF65-F5344CB8AC3E}">
        <p14:creationId xmlns:p14="http://schemas.microsoft.com/office/powerpoint/2010/main" val="2292775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5" name="Rectangle 7"/>
          <p:cNvSpPr>
            <a:spLocks noChangeArrowheads="1"/>
          </p:cNvSpPr>
          <p:nvPr/>
        </p:nvSpPr>
        <p:spPr bwMode="auto">
          <a:xfrm>
            <a:off x="0" y="0"/>
            <a:ext cx="9906000" cy="260350"/>
          </a:xfrm>
          <a:prstGeom prst="rect">
            <a:avLst/>
          </a:prstGeom>
          <a:solidFill>
            <a:srgbClr val="6CB215"/>
          </a:solidFill>
          <a:ln w="12700">
            <a:noFill/>
            <a:miter lim="800000"/>
            <a:headEnd/>
            <a:tailEnd/>
          </a:ln>
          <a:effectLst/>
        </p:spPr>
        <p:txBody>
          <a:bodyPr wrap="none" anchor="ctr"/>
          <a:lstStyle/>
          <a:p>
            <a:pPr algn="ctr" eaLnBrk="0" hangingPunct="0">
              <a:defRPr/>
            </a:pPr>
            <a:endParaRPr lang="de-DE">
              <a:solidFill>
                <a:srgbClr val="FF0000"/>
              </a:solidFill>
            </a:endParaRPr>
          </a:p>
        </p:txBody>
      </p:sp>
      <p:pic>
        <p:nvPicPr>
          <p:cNvPr id="6" name="Picture 1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8564" y="436131"/>
            <a:ext cx="2428542" cy="720000"/>
          </a:xfrm>
          <a:prstGeom prst="rect">
            <a:avLst/>
          </a:prstGeom>
          <a:noFill/>
          <a:ln w="9525">
            <a:noFill/>
            <a:miter lim="800000"/>
            <a:headEnd/>
            <a:tailEnd/>
          </a:ln>
        </p:spPr>
      </p:pic>
      <p:sp>
        <p:nvSpPr>
          <p:cNvPr id="7" name="Rectangle 14"/>
          <p:cNvSpPr>
            <a:spLocks noChangeArrowheads="1"/>
          </p:cNvSpPr>
          <p:nvPr/>
        </p:nvSpPr>
        <p:spPr bwMode="auto">
          <a:xfrm>
            <a:off x="0" y="4500563"/>
            <a:ext cx="3224213" cy="2205037"/>
          </a:xfrm>
          <a:prstGeom prst="rect">
            <a:avLst/>
          </a:prstGeom>
          <a:noFill/>
          <a:ln w="12700">
            <a:noFill/>
            <a:miter lim="800000"/>
            <a:headEnd/>
            <a:tailEnd/>
          </a:ln>
          <a:effectLst/>
        </p:spPr>
        <p:txBody>
          <a:bodyPr>
            <a:spAutoFit/>
          </a:bodyPr>
          <a:lstStyle/>
          <a:p>
            <a:pPr algn="r" eaLnBrk="0" hangingPunct="0">
              <a:defRPr/>
            </a:pPr>
            <a:r>
              <a:rPr lang="de-DE" sz="1200" dirty="0"/>
              <a:t>Carl von Ossietzky Universität Oldenburg</a:t>
            </a:r>
          </a:p>
          <a:p>
            <a:pPr algn="r" eaLnBrk="0" hangingPunct="0">
              <a:defRPr/>
            </a:pPr>
            <a:r>
              <a:rPr lang="de-DE" sz="1200" dirty="0"/>
              <a:t>Fakultät für Informatik, Wirtschafts- und Rechtswissenschaften</a:t>
            </a:r>
          </a:p>
          <a:p>
            <a:pPr algn="r" eaLnBrk="0" hangingPunct="0">
              <a:defRPr/>
            </a:pPr>
            <a:r>
              <a:rPr lang="de-DE" sz="1200" dirty="0"/>
              <a:t>Abteilung Wirtschaftsinformatik</a:t>
            </a:r>
          </a:p>
          <a:p>
            <a:pPr algn="r" eaLnBrk="0" hangingPunct="0">
              <a:defRPr/>
            </a:pPr>
            <a:r>
              <a:rPr lang="de-DE" sz="1200" dirty="0" err="1"/>
              <a:t>Very</a:t>
            </a:r>
            <a:r>
              <a:rPr lang="de-DE" sz="1200" dirty="0"/>
              <a:t> Large Business </a:t>
            </a:r>
            <a:r>
              <a:rPr lang="de-DE" sz="1200" dirty="0" err="1"/>
              <a:t>Applications</a:t>
            </a:r>
            <a:endParaRPr lang="de-DE" sz="1200" dirty="0"/>
          </a:p>
          <a:p>
            <a:pPr algn="r" eaLnBrk="0" hangingPunct="0">
              <a:defRPr/>
            </a:pPr>
            <a:r>
              <a:rPr lang="de-DE" sz="1200" dirty="0" err="1"/>
              <a:t>Ammerländer</a:t>
            </a:r>
            <a:r>
              <a:rPr lang="de-DE" sz="1200" dirty="0"/>
              <a:t> </a:t>
            </a:r>
            <a:r>
              <a:rPr lang="de-DE" sz="1200" dirty="0" err="1"/>
              <a:t>Heerstr</a:t>
            </a:r>
            <a:r>
              <a:rPr lang="de-DE" sz="1200" dirty="0"/>
              <a:t>. 114-118</a:t>
            </a:r>
          </a:p>
          <a:p>
            <a:pPr algn="r" eaLnBrk="0" hangingPunct="0">
              <a:defRPr/>
            </a:pPr>
            <a:r>
              <a:rPr lang="de-DE" sz="1200" dirty="0"/>
              <a:t>26129 Oldenburg</a:t>
            </a:r>
          </a:p>
          <a:p>
            <a:pPr algn="r" eaLnBrk="0" hangingPunct="0">
              <a:defRPr/>
            </a:pPr>
            <a:r>
              <a:rPr lang="de-DE" sz="1200" dirty="0"/>
              <a:t>Tel. (0441) 798-4470</a:t>
            </a:r>
          </a:p>
          <a:p>
            <a:pPr algn="r" eaLnBrk="0" hangingPunct="0">
              <a:defRPr/>
            </a:pPr>
            <a:r>
              <a:rPr lang="de-DE" sz="1200" dirty="0"/>
              <a:t>Fax (0441) 798-4472</a:t>
            </a:r>
          </a:p>
          <a:p>
            <a:pPr algn="r" eaLnBrk="0" hangingPunct="0">
              <a:defRPr/>
            </a:pPr>
            <a:r>
              <a:rPr lang="de-DE" sz="1200" dirty="0" err="1"/>
              <a:t>Nils.Lutz@uni-oldenburg.de</a:t>
            </a:r>
            <a:endParaRPr lang="de-DE" sz="1200" dirty="0"/>
          </a:p>
          <a:p>
            <a:pPr algn="r" eaLnBrk="0" hangingPunct="0">
              <a:defRPr/>
            </a:pPr>
            <a:r>
              <a:rPr lang="de-DE" sz="1200" dirty="0"/>
              <a:t>www.wi-ol.de</a:t>
            </a:r>
          </a:p>
        </p:txBody>
      </p:sp>
      <p:sp>
        <p:nvSpPr>
          <p:cNvPr id="8" name="Rectangle 15"/>
          <p:cNvSpPr>
            <a:spLocks noChangeArrowheads="1"/>
          </p:cNvSpPr>
          <p:nvPr/>
        </p:nvSpPr>
        <p:spPr bwMode="auto">
          <a:xfrm>
            <a:off x="9632950" y="260350"/>
            <a:ext cx="273050" cy="6597650"/>
          </a:xfrm>
          <a:prstGeom prst="rect">
            <a:avLst/>
          </a:prstGeom>
          <a:gradFill rotWithShape="1">
            <a:gsLst>
              <a:gs pos="0">
                <a:srgbClr val="6CB215"/>
              </a:gs>
              <a:gs pos="100000">
                <a:srgbClr val="FFFFFF"/>
              </a:gs>
            </a:gsLst>
            <a:lin ang="5400000" scaled="1"/>
          </a:gradFill>
          <a:ln w="12700">
            <a:noFill/>
            <a:miter lim="800000"/>
            <a:headEnd/>
            <a:tailEnd/>
          </a:ln>
          <a:effectLst/>
        </p:spPr>
        <p:txBody>
          <a:bodyPr wrap="none" anchor="ctr"/>
          <a:lstStyle/>
          <a:p>
            <a:pPr eaLnBrk="0" hangingPunct="0">
              <a:defRPr/>
            </a:pPr>
            <a:endParaRPr lang="de-DE"/>
          </a:p>
        </p:txBody>
      </p:sp>
      <p:sp>
        <p:nvSpPr>
          <p:cNvPr id="276483" name="Rectangle 3"/>
          <p:cNvSpPr>
            <a:spLocks noGrp="1" noChangeArrowheads="1"/>
          </p:cNvSpPr>
          <p:nvPr>
            <p:ph type="ctrTitle"/>
          </p:nvPr>
        </p:nvSpPr>
        <p:spPr>
          <a:xfrm>
            <a:off x="3600000" y="2700000"/>
            <a:ext cx="5760000" cy="1800000"/>
          </a:xfrm>
        </p:spPr>
        <p:txBody>
          <a:bodyPr/>
          <a:lstStyle>
            <a:lvl1pPr algn="r">
              <a:defRPr/>
            </a:lvl1pPr>
          </a:lstStyle>
          <a:p>
            <a:r>
              <a:rPr lang="de-DE" dirty="0"/>
              <a:t>Mastertitelformat bearbeiten</a:t>
            </a:r>
          </a:p>
        </p:txBody>
      </p:sp>
      <p:sp>
        <p:nvSpPr>
          <p:cNvPr id="10" name="Untertitel 2"/>
          <p:cNvSpPr>
            <a:spLocks noGrp="1"/>
          </p:cNvSpPr>
          <p:nvPr>
            <p:ph type="subTitle" idx="1"/>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7106" y="1787284"/>
            <a:ext cx="2430000" cy="1641716"/>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LBA acts">
    <p:spTree>
      <p:nvGrpSpPr>
        <p:cNvPr id="1" name=""/>
        <p:cNvGrpSpPr/>
        <p:nvPr/>
      </p:nvGrpSpPr>
      <p:grpSpPr>
        <a:xfrm>
          <a:off x="0" y="0"/>
          <a:ext cx="0" cy="0"/>
          <a:chOff x="0" y="0"/>
          <a:chExt cx="0" cy="0"/>
        </a:xfrm>
      </p:grpSpPr>
      <p:sp>
        <p:nvSpPr>
          <p:cNvPr id="3" name="Textfeld 2"/>
          <p:cNvSpPr txBox="1"/>
          <p:nvPr userDrawn="1"/>
        </p:nvSpPr>
        <p:spPr>
          <a:xfrm>
            <a:off x="7953539" y="360000"/>
            <a:ext cx="1586461" cy="430887"/>
          </a:xfrm>
          <a:prstGeom prst="rect">
            <a:avLst/>
          </a:prstGeom>
          <a:noFill/>
        </p:spPr>
        <p:txBody>
          <a:bodyPr wrap="none" rtlCol="0">
            <a:spAutoFit/>
          </a:bodyPr>
          <a:lstStyle/>
          <a:p>
            <a:pPr algn="r" rtl="0" eaLnBrk="1" fontAlgn="base" hangingPunct="1">
              <a:spcBef>
                <a:spcPct val="0"/>
              </a:spcBef>
              <a:spcAft>
                <a:spcPct val="0"/>
              </a:spcAft>
            </a:pPr>
            <a:r>
              <a:rPr lang="de-DE" sz="2200" b="1" dirty="0">
                <a:solidFill>
                  <a:schemeClr val="tx2"/>
                </a:solidFill>
                <a:latin typeface="+mj-lt"/>
                <a:ea typeface="+mj-ea"/>
                <a:cs typeface="+mj-cs"/>
              </a:rPr>
              <a:t>VLBA </a:t>
            </a:r>
            <a:r>
              <a:rPr lang="de-DE" sz="2200" b="1" dirty="0" err="1">
                <a:solidFill>
                  <a:schemeClr val="tx2"/>
                </a:solidFill>
                <a:latin typeface="+mj-lt"/>
                <a:ea typeface="+mj-ea"/>
                <a:cs typeface="+mj-cs"/>
              </a:rPr>
              <a:t>acts</a:t>
            </a:r>
            <a:endParaRPr lang="de-DE" sz="2200" b="1" dirty="0">
              <a:solidFill>
                <a:schemeClr val="tx2"/>
              </a:solidFill>
              <a:latin typeface="+mj-lt"/>
              <a:ea typeface="+mj-ea"/>
              <a:cs typeface="+mj-cs"/>
            </a:endParaRPr>
          </a:p>
        </p:txBody>
      </p:sp>
      <p:sp>
        <p:nvSpPr>
          <p:cNvPr id="4" name="Textfeld 3"/>
          <p:cNvSpPr txBox="1"/>
          <p:nvPr userDrawn="1"/>
        </p:nvSpPr>
        <p:spPr>
          <a:xfrm>
            <a:off x="453600" y="1080000"/>
            <a:ext cx="9000000" cy="5400000"/>
          </a:xfrm>
          <a:prstGeom prst="rect">
            <a:avLst/>
          </a:prstGeom>
          <a:noFill/>
        </p:spPr>
        <p:txBody>
          <a:bodyPr wrap="square" rtlCol="0">
            <a:noAutofit/>
          </a:bodyPr>
          <a:lstStyle/>
          <a:p>
            <a:pPr marL="285750" indent="-285750">
              <a:buFont typeface="Arial" panose="020B0604020202020204" pitchFamily="34" charset="0"/>
              <a:buChar char="•"/>
            </a:pPr>
            <a:r>
              <a:rPr lang="en-US" sz="2400" dirty="0"/>
              <a:t>We actively assume responsibility for the society in which we live in.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 a connected world, challenges can only be solved with peaceful international cooperation.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strongly oppose any form of nationalism.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will not disadvantage or defame people because of their skin color, origin, religion, gender or sexual orientation.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are not willing to tolerate discussions that are fact-free or based on resentments.</a:t>
            </a:r>
            <a:endParaRPr lang="de-DE" sz="2400" dirty="0"/>
          </a:p>
        </p:txBody>
      </p:sp>
    </p:spTree>
    <p:extLst>
      <p:ext uri="{BB962C8B-B14F-4D97-AF65-F5344CB8AC3E}">
        <p14:creationId xmlns:p14="http://schemas.microsoft.com/office/powerpoint/2010/main" val="339971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w section">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
        <p:nvSpPr>
          <p:cNvPr id="3" name="Textplatzhalter 2"/>
          <p:cNvSpPr>
            <a:spLocks noGrp="1"/>
          </p:cNvSpPr>
          <p:nvPr>
            <p:ph type="body" sz="quarter" idx="11" hasCustomPrompt="1"/>
          </p:nvPr>
        </p:nvSpPr>
        <p:spPr>
          <a:xfrm>
            <a:off x="3600000" y="2700000"/>
            <a:ext cx="5760000" cy="1800000"/>
          </a:xfrm>
        </p:spPr>
        <p:txBody>
          <a:bodyPr anchor="ctr"/>
          <a:lstStyle>
            <a:lvl1pPr marL="0" indent="0" algn="r">
              <a:buFontTx/>
              <a:buNone/>
              <a:defRPr sz="2200" b="1">
                <a:latin typeface="+mj-lt"/>
              </a:defRPr>
            </a:lvl1pPr>
          </a:lstStyle>
          <a:p>
            <a:pPr lvl="0"/>
            <a:r>
              <a:rPr lang="de-DE" dirty="0"/>
              <a:t>Neuer Abschnitt</a:t>
            </a:r>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Tree>
    <p:extLst>
      <p:ext uri="{BB962C8B-B14F-4D97-AF65-F5344CB8AC3E}">
        <p14:creationId xmlns:p14="http://schemas.microsoft.com/office/powerpoint/2010/main" val="4177572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 and body">
    <p:spTree>
      <p:nvGrpSpPr>
        <p:cNvPr id="1" name=""/>
        <p:cNvGrpSpPr/>
        <p:nvPr/>
      </p:nvGrpSpPr>
      <p:grpSpPr>
        <a:xfrm>
          <a:off x="0" y="0"/>
          <a:ext cx="0" cy="0"/>
          <a:chOff x="0" y="0"/>
          <a:chExt cx="0" cy="0"/>
        </a:xfrm>
      </p:grpSpPr>
      <p:sp>
        <p:nvSpPr>
          <p:cNvPr id="2" name="Titel 1"/>
          <p:cNvSpPr>
            <a:spLocks noGrp="1"/>
          </p:cNvSpPr>
          <p:nvPr>
            <p:ph type="title"/>
          </p:nvPr>
        </p:nvSpPr>
        <p:spPr>
          <a:xfrm>
            <a:off x="180000" y="324000"/>
            <a:ext cx="9360000" cy="431800"/>
          </a:xfrm>
        </p:spPr>
        <p:txBody>
          <a:bodyPr/>
          <a:lstStyle>
            <a:lvl1pPr algn="r">
              <a:defRPr/>
            </a:lvl1pPr>
          </a:lstStyle>
          <a:p>
            <a:r>
              <a:rPr lang="de-DE"/>
              <a:t>Titelmasterformat durch Klicken bearbeiten</a:t>
            </a:r>
            <a:endParaRPr lang="de-DE" dirty="0"/>
          </a:p>
        </p:txBody>
      </p:sp>
      <p:sp>
        <p:nvSpPr>
          <p:cNvPr id="3" name="Inhaltsplatzhalter 2"/>
          <p:cNvSpPr>
            <a:spLocks noGrp="1"/>
          </p:cNvSpPr>
          <p:nvPr>
            <p:ph idx="1"/>
          </p:nvPr>
        </p:nvSpPr>
        <p:spPr>
          <a:xfrm>
            <a:off x="453000" y="1080000"/>
            <a:ext cx="9000000" cy="5400000"/>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Tree>
    <p:extLst>
      <p:ext uri="{BB962C8B-B14F-4D97-AF65-F5344CB8AC3E}">
        <p14:creationId xmlns:p14="http://schemas.microsoft.com/office/powerpoint/2010/main" val="1519174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 onl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Tree>
    <p:extLst>
      <p:ext uri="{BB962C8B-B14F-4D97-AF65-F5344CB8AC3E}">
        <p14:creationId xmlns:p14="http://schemas.microsoft.com/office/powerpoint/2010/main" val="2557893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453600" y="1080000"/>
            <a:ext cx="4392000" cy="540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5022850" y="1080000"/>
            <a:ext cx="4392000" cy="540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Tree>
    <p:extLst>
      <p:ext uri="{BB962C8B-B14F-4D97-AF65-F5344CB8AC3E}">
        <p14:creationId xmlns:p14="http://schemas.microsoft.com/office/powerpoint/2010/main" val="1637207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
        <p:nvSpPr>
          <p:cNvPr id="2" name="Textfeld 1"/>
          <p:cNvSpPr txBox="1"/>
          <p:nvPr userDrawn="1"/>
        </p:nvSpPr>
        <p:spPr>
          <a:xfrm>
            <a:off x="1550466" y="2060848"/>
            <a:ext cx="6805068" cy="584775"/>
          </a:xfrm>
          <a:prstGeom prst="rect">
            <a:avLst/>
          </a:prstGeom>
          <a:noFill/>
        </p:spPr>
        <p:txBody>
          <a:bodyPr wrap="none" rtlCol="0">
            <a:spAutoFit/>
          </a:bodyPr>
          <a:lstStyle/>
          <a:p>
            <a:r>
              <a:rPr lang="de-DE" sz="3200" b="1" dirty="0" err="1"/>
              <a:t>Thank</a:t>
            </a:r>
            <a:r>
              <a:rPr lang="de-DE" sz="3200" b="1" baseline="0" dirty="0"/>
              <a:t> </a:t>
            </a:r>
            <a:r>
              <a:rPr lang="de-DE" sz="3200" b="1" baseline="0" dirty="0" err="1"/>
              <a:t>you</a:t>
            </a:r>
            <a:r>
              <a:rPr lang="de-DE" sz="3200" b="1" baseline="0" dirty="0"/>
              <a:t> </a:t>
            </a:r>
            <a:r>
              <a:rPr lang="de-DE" sz="3200" b="1" baseline="0" dirty="0" err="1"/>
              <a:t>for</a:t>
            </a:r>
            <a:r>
              <a:rPr lang="de-DE" sz="3200" b="1" baseline="0" dirty="0"/>
              <a:t> </a:t>
            </a:r>
            <a:r>
              <a:rPr lang="de-DE" sz="3200" b="1" baseline="0" dirty="0" err="1"/>
              <a:t>your</a:t>
            </a:r>
            <a:r>
              <a:rPr lang="de-DE" sz="3200" b="1" baseline="0" dirty="0"/>
              <a:t> </a:t>
            </a:r>
            <a:r>
              <a:rPr lang="de-DE" sz="3200" b="1" baseline="0" dirty="0" err="1"/>
              <a:t>kind</a:t>
            </a:r>
            <a:r>
              <a:rPr lang="de-DE" sz="3200" b="1" baseline="0" dirty="0"/>
              <a:t> </a:t>
            </a:r>
            <a:r>
              <a:rPr lang="de-DE" sz="3200" b="1" baseline="0" dirty="0" err="1"/>
              <a:t>attention</a:t>
            </a:r>
            <a:r>
              <a:rPr lang="de-DE" sz="3200" b="1" baseline="0" dirty="0"/>
              <a:t>.</a:t>
            </a:r>
            <a:endParaRPr lang="de-DE" sz="3200" b="1" dirty="0"/>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106" y="3938284"/>
            <a:ext cx="2430000" cy="1641716"/>
          </a:xfrm>
          <a:prstGeom prst="rect">
            <a:avLst/>
          </a:prstGeom>
        </p:spPr>
      </p:pic>
    </p:spTree>
    <p:extLst>
      <p:ext uri="{BB962C8B-B14F-4D97-AF65-F5344CB8AC3E}">
        <p14:creationId xmlns:p14="http://schemas.microsoft.com/office/powerpoint/2010/main" val="2460610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Formatvorlagen des Textmasters bearbeiten</a:t>
            </a:r>
          </a:p>
        </p:txBody>
      </p:sp>
      <p:sp>
        <p:nvSpPr>
          <p:cNvPr id="2" name="Textfeld 1"/>
          <p:cNvSpPr txBox="1"/>
          <p:nvPr userDrawn="1"/>
        </p:nvSpPr>
        <p:spPr>
          <a:xfrm>
            <a:off x="1480735" y="2060848"/>
            <a:ext cx="6944530" cy="584775"/>
          </a:xfrm>
          <a:prstGeom prst="rect">
            <a:avLst/>
          </a:prstGeom>
          <a:noFill/>
        </p:spPr>
        <p:txBody>
          <a:bodyPr wrap="none" rtlCol="0">
            <a:spAutoFit/>
          </a:bodyPr>
          <a:lstStyle/>
          <a:p>
            <a:r>
              <a:rPr lang="de-DE" sz="3200" b="1" dirty="0" err="1"/>
              <a:t>Questions</a:t>
            </a:r>
            <a:r>
              <a:rPr lang="de-DE" sz="3200" b="1" dirty="0"/>
              <a:t> </a:t>
            </a:r>
            <a:r>
              <a:rPr lang="de-DE" sz="3200" b="1" dirty="0" err="1"/>
              <a:t>or</a:t>
            </a:r>
            <a:r>
              <a:rPr lang="de-DE" sz="3200" b="1" dirty="0"/>
              <a:t> </a:t>
            </a:r>
            <a:r>
              <a:rPr lang="de-DE" sz="3200" b="1" dirty="0" err="1"/>
              <a:t>looking</a:t>
            </a:r>
            <a:r>
              <a:rPr lang="de-DE" sz="3200" b="1" dirty="0"/>
              <a:t> </a:t>
            </a:r>
            <a:r>
              <a:rPr lang="de-DE" sz="3200" b="1" dirty="0" err="1"/>
              <a:t>for</a:t>
            </a:r>
            <a:r>
              <a:rPr lang="de-DE" sz="3200" b="1" baseline="0" dirty="0"/>
              <a:t> </a:t>
            </a:r>
            <a:r>
              <a:rPr lang="de-DE" sz="3200" b="1" baseline="0" dirty="0" err="1"/>
              <a:t>answers</a:t>
            </a:r>
            <a:r>
              <a:rPr lang="de-DE" sz="3200" b="1" baseline="0" dirty="0"/>
              <a:t>?</a:t>
            </a:r>
            <a:endParaRPr lang="de-DE" sz="3200" b="1" dirty="0"/>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106" y="3938284"/>
            <a:ext cx="2430000" cy="1641716"/>
          </a:xfrm>
          <a:prstGeom prst="rect">
            <a:avLst/>
          </a:prstGeom>
        </p:spPr>
      </p:pic>
    </p:spTree>
    <p:extLst>
      <p:ext uri="{BB962C8B-B14F-4D97-AF65-F5344CB8AC3E}">
        <p14:creationId xmlns:p14="http://schemas.microsoft.com/office/powerpoint/2010/main" val="2673185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LBA handelt">
    <p:spTree>
      <p:nvGrpSpPr>
        <p:cNvPr id="1" name=""/>
        <p:cNvGrpSpPr/>
        <p:nvPr/>
      </p:nvGrpSpPr>
      <p:grpSpPr>
        <a:xfrm>
          <a:off x="0" y="0"/>
          <a:ext cx="0" cy="0"/>
          <a:chOff x="0" y="0"/>
          <a:chExt cx="0" cy="0"/>
        </a:xfrm>
      </p:grpSpPr>
      <p:sp>
        <p:nvSpPr>
          <p:cNvPr id="3" name="Textfeld 2"/>
          <p:cNvSpPr txBox="1"/>
          <p:nvPr userDrawn="1"/>
        </p:nvSpPr>
        <p:spPr>
          <a:xfrm>
            <a:off x="180000" y="360000"/>
            <a:ext cx="9360000" cy="430887"/>
          </a:xfrm>
          <a:prstGeom prst="rect">
            <a:avLst/>
          </a:prstGeom>
          <a:noFill/>
        </p:spPr>
        <p:txBody>
          <a:bodyPr wrap="none" rtlCol="0">
            <a:spAutoFit/>
          </a:bodyPr>
          <a:lstStyle/>
          <a:p>
            <a:pPr algn="r" rtl="0" eaLnBrk="1" fontAlgn="base" hangingPunct="1">
              <a:spcBef>
                <a:spcPct val="0"/>
              </a:spcBef>
              <a:spcAft>
                <a:spcPct val="0"/>
              </a:spcAft>
            </a:pPr>
            <a:r>
              <a:rPr lang="de-DE" sz="2200" b="1" dirty="0">
                <a:solidFill>
                  <a:schemeClr val="tx2"/>
                </a:solidFill>
                <a:latin typeface="+mj-lt"/>
                <a:ea typeface="+mj-ea"/>
                <a:cs typeface="+mj-cs"/>
              </a:rPr>
              <a:t>VLBA handelt</a:t>
            </a:r>
          </a:p>
        </p:txBody>
      </p:sp>
      <p:sp>
        <p:nvSpPr>
          <p:cNvPr id="4" name="Textfeld 3"/>
          <p:cNvSpPr txBox="1"/>
          <p:nvPr userDrawn="1"/>
        </p:nvSpPr>
        <p:spPr>
          <a:xfrm>
            <a:off x="453600" y="1080000"/>
            <a:ext cx="9000000" cy="5400000"/>
          </a:xfrm>
          <a:prstGeom prst="rect">
            <a:avLst/>
          </a:prstGeom>
          <a:noFill/>
        </p:spPr>
        <p:txBody>
          <a:bodyPr wrap="square" rtlCol="0">
            <a:noAutofit/>
          </a:bodyPr>
          <a:lstStyle/>
          <a:p>
            <a:pPr marL="285750" indent="-285750">
              <a:buFont typeface="Arial" panose="020B0604020202020204" pitchFamily="34" charset="0"/>
              <a:buChar char="•"/>
            </a:pPr>
            <a:r>
              <a:rPr lang="de-DE" sz="2400" dirty="0"/>
              <a:t>Wir nehmen unsere Mitverantwortung für die Gesellschaft, in der wir leben, aktiv wahr.</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In einer vernetzten Welt lassen sich Herausforderungen nur in einer friedlichen internationalen Zusammenarbeit lösen. Jeder Form von Nationalismus treten wir entschieden entgegen.</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Wir setzen uns dafür ein, dass Menschen nicht wegen ihrer Hautfarbe, Herkunft, Religion, Geschlecht oder sexueller Orientierung benachteiligt oder diffamiert werden.</a:t>
            </a:r>
          </a:p>
          <a:p>
            <a:pPr marL="285750" indent="-285750">
              <a:buFont typeface="Arial" panose="020B0604020202020204" pitchFamily="34" charset="0"/>
              <a:buChar char="•"/>
            </a:pPr>
            <a:endParaRPr lang="de-DE" sz="2400" dirty="0"/>
          </a:p>
          <a:p>
            <a:pPr marL="285750" indent="-285750">
              <a:buFont typeface="Arial" panose="020B0604020202020204" pitchFamily="34" charset="0"/>
              <a:buChar char="•"/>
            </a:pPr>
            <a:r>
              <a:rPr lang="de-DE" sz="2400" dirty="0"/>
              <a:t>Wir sind nicht bereit, Diskussionen zu tolerieren, die faktenfrei oder auf der Basis von Ressentiments geführt werden.</a:t>
            </a:r>
          </a:p>
          <a:p>
            <a:endParaRPr lang="de-DE" sz="2400" dirty="0"/>
          </a:p>
        </p:txBody>
      </p:sp>
    </p:spTree>
    <p:extLst>
      <p:ext uri="{BB962C8B-B14F-4D97-AF65-F5344CB8AC3E}">
        <p14:creationId xmlns:p14="http://schemas.microsoft.com/office/powerpoint/2010/main" val="81784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wechsel">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3" name="Textplatzhalter 2"/>
          <p:cNvSpPr>
            <a:spLocks noGrp="1"/>
          </p:cNvSpPr>
          <p:nvPr>
            <p:ph type="body" sz="quarter" idx="11" hasCustomPrompt="1"/>
          </p:nvPr>
        </p:nvSpPr>
        <p:spPr>
          <a:xfrm>
            <a:off x="3600000" y="2700000"/>
            <a:ext cx="5760000" cy="1800000"/>
          </a:xfrm>
        </p:spPr>
        <p:txBody>
          <a:bodyPr anchor="ctr"/>
          <a:lstStyle>
            <a:lvl1pPr marL="0" indent="0" algn="r">
              <a:buFontTx/>
              <a:buNone/>
              <a:defRPr sz="2200" b="1">
                <a:latin typeface="+mj-lt"/>
              </a:defRPr>
            </a:lvl1pPr>
          </a:lstStyle>
          <a:p>
            <a:pPr lvl="0"/>
            <a:r>
              <a:rPr lang="de-DE" dirty="0"/>
              <a:t>Neuer Abschnitt</a:t>
            </a:r>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180000" y="324000"/>
            <a:ext cx="9360000" cy="431800"/>
          </a:xfrm>
        </p:spPr>
        <p:txBody>
          <a:bodyPr/>
          <a:lstStyle>
            <a:lvl1pPr algn="r">
              <a:defRPr/>
            </a:lvl1pPr>
          </a:lstStyle>
          <a:p>
            <a:r>
              <a:rPr lang="de-DE"/>
              <a:t>Mastertitelformat bearbeiten</a:t>
            </a:r>
            <a:endParaRPr lang="de-DE" dirty="0"/>
          </a:p>
        </p:txBody>
      </p:sp>
      <p:sp>
        <p:nvSpPr>
          <p:cNvPr id="3" name="Inhaltsplatzhalter 2"/>
          <p:cNvSpPr>
            <a:spLocks noGrp="1"/>
          </p:cNvSpPr>
          <p:nvPr>
            <p:ph idx="1"/>
          </p:nvPr>
        </p:nvSpPr>
        <p:spPr>
          <a:xfrm>
            <a:off x="453000" y="1080000"/>
            <a:ext cx="9000000" cy="5400000"/>
          </a:xfrm>
        </p:spPr>
        <p:txBody>
          <a:bodyPr/>
          <a:lstStyle/>
          <a:p>
            <a:pPr lvl="0"/>
            <a:r>
              <a:rPr lang="de-DE"/>
              <a:t>Mastertextformat bearbeiten
Zweite Ebene
Dritte Ebene
Vierte Ebene
Fünfte Ebene</a:t>
            </a:r>
            <a:endParaRPr lang="de-DE" dirty="0"/>
          </a:p>
        </p:txBody>
      </p:sp>
      <p:sp>
        <p:nvSpPr>
          <p:cNvPr id="5"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453600" y="1080000"/>
            <a:ext cx="4392000" cy="540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
Zweite Ebene
Dritte Ebene
Vierte Ebene
Fünfte Ebene</a:t>
            </a:r>
            <a:endParaRPr lang="de-DE" dirty="0"/>
          </a:p>
        </p:txBody>
      </p:sp>
      <p:sp>
        <p:nvSpPr>
          <p:cNvPr id="4" name="Inhaltsplatzhalter 3"/>
          <p:cNvSpPr>
            <a:spLocks noGrp="1"/>
          </p:cNvSpPr>
          <p:nvPr>
            <p:ph sz="half" idx="2"/>
          </p:nvPr>
        </p:nvSpPr>
        <p:spPr>
          <a:xfrm>
            <a:off x="5022850" y="1080000"/>
            <a:ext cx="4392000" cy="5400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
Zweite Ebene
Dritte Ebene
Vierte Ebene
Fünfte Ebene</a:t>
            </a:r>
            <a:endParaRPr lang="de-DE" dirty="0"/>
          </a:p>
        </p:txBody>
      </p:sp>
      <p:sp>
        <p:nvSpPr>
          <p:cNvPr id="5" name="Textplatzhalter 4"/>
          <p:cNvSpPr>
            <a:spLocks noGrp="1"/>
          </p:cNvSpPr>
          <p:nvPr>
            <p:ph type="body" sz="quarter" idx="10"/>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nke!">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
        <p:nvSpPr>
          <p:cNvPr id="2" name="Textfeld 1"/>
          <p:cNvSpPr txBox="1"/>
          <p:nvPr userDrawn="1"/>
        </p:nvSpPr>
        <p:spPr>
          <a:xfrm>
            <a:off x="1227589" y="2060848"/>
            <a:ext cx="7450822" cy="584775"/>
          </a:xfrm>
          <a:prstGeom prst="rect">
            <a:avLst/>
          </a:prstGeom>
          <a:noFill/>
        </p:spPr>
        <p:txBody>
          <a:bodyPr wrap="none" rtlCol="0">
            <a:spAutoFit/>
          </a:bodyPr>
          <a:lstStyle/>
          <a:p>
            <a:r>
              <a:rPr lang="de-DE" sz="3200" b="1" dirty="0"/>
              <a:t>Vielen Dank</a:t>
            </a:r>
            <a:r>
              <a:rPr lang="de-DE" sz="3200" b="1" baseline="0" dirty="0"/>
              <a:t> für Ihre Aufmerksamkeit!</a:t>
            </a:r>
            <a:endParaRPr lang="de-DE" sz="3200" b="1" dirty="0"/>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106" y="3938284"/>
            <a:ext cx="2430000" cy="1641716"/>
          </a:xfrm>
          <a:prstGeom prst="rect">
            <a:avLst/>
          </a:prstGeom>
        </p:spPr>
      </p:pic>
    </p:spTree>
    <p:extLst>
      <p:ext uri="{BB962C8B-B14F-4D97-AF65-F5344CB8AC3E}">
        <p14:creationId xmlns:p14="http://schemas.microsoft.com/office/powerpoint/2010/main" val="1639754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agen?">
    <p:spTree>
      <p:nvGrpSpPr>
        <p:cNvPr id="1" name=""/>
        <p:cNvGrpSpPr/>
        <p:nvPr/>
      </p:nvGrpSpPr>
      <p:grpSpPr>
        <a:xfrm>
          <a:off x="0" y="0"/>
          <a:ext cx="0" cy="0"/>
          <a:chOff x="0" y="0"/>
          <a:chExt cx="0" cy="0"/>
        </a:xfrm>
      </p:grpSpPr>
      <p:sp>
        <p:nvSpPr>
          <p:cNvPr id="5" name="Untertitel 2"/>
          <p:cNvSpPr>
            <a:spLocks noGrp="1"/>
          </p:cNvSpPr>
          <p:nvPr>
            <p:ph type="subTitle" idx="10"/>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4" name="Textplatzhalter 4"/>
          <p:cNvSpPr>
            <a:spLocks noGrp="1"/>
          </p:cNvSpPr>
          <p:nvPr>
            <p:ph type="body" sz="quarter" idx="12"/>
          </p:nvPr>
        </p:nvSpPr>
        <p:spPr>
          <a:xfrm>
            <a:off x="179387" y="72000"/>
            <a:ext cx="9360000" cy="144000"/>
          </a:xfrm>
        </p:spPr>
        <p:txBody>
          <a:bodyPr anchor="ctr"/>
          <a:lstStyle>
            <a:lvl1pPr marL="0" indent="0">
              <a:buFontTx/>
              <a:buNone/>
              <a:defRPr sz="1200">
                <a:latin typeface="+mn-lt"/>
              </a:defRPr>
            </a:lvl1pPr>
            <a:lvl2pPr marL="457200" indent="0">
              <a:buFontTx/>
              <a:buNone/>
              <a:defRPr sz="1200">
                <a:latin typeface="+mn-lt"/>
              </a:defRPr>
            </a:lvl2pPr>
            <a:lvl3pPr marL="914400" indent="0">
              <a:buFontTx/>
              <a:buNone/>
              <a:defRPr sz="1200">
                <a:latin typeface="+mn-lt"/>
              </a:defRPr>
            </a:lvl3pPr>
            <a:lvl4pPr marL="1371600" indent="0">
              <a:buFontTx/>
              <a:buNone/>
              <a:defRPr sz="1200">
                <a:latin typeface="+mn-lt"/>
              </a:defRPr>
            </a:lvl4pPr>
            <a:lvl5pPr marL="1828800" indent="0">
              <a:buFontTx/>
              <a:buNone/>
              <a:defRPr sz="1200">
                <a:latin typeface="+mn-lt"/>
              </a:defRPr>
            </a:lvl5pPr>
          </a:lstStyle>
          <a:p>
            <a:pPr lvl="0"/>
            <a:r>
              <a:rPr lang="de-DE"/>
              <a:t>Mastertextformat bearbeiten
Zweite Ebene
Dritte Ebene
Vierte Ebene
Fünfte Ebene</a:t>
            </a:r>
          </a:p>
        </p:txBody>
      </p:sp>
      <p:sp>
        <p:nvSpPr>
          <p:cNvPr id="2" name="Textfeld 1"/>
          <p:cNvSpPr txBox="1"/>
          <p:nvPr userDrawn="1"/>
        </p:nvSpPr>
        <p:spPr>
          <a:xfrm>
            <a:off x="543396" y="2060848"/>
            <a:ext cx="8819209" cy="584775"/>
          </a:xfrm>
          <a:prstGeom prst="rect">
            <a:avLst/>
          </a:prstGeom>
          <a:noFill/>
        </p:spPr>
        <p:txBody>
          <a:bodyPr wrap="none" rtlCol="0">
            <a:spAutoFit/>
          </a:bodyPr>
          <a:lstStyle/>
          <a:p>
            <a:r>
              <a:rPr lang="de-DE" sz="3200" b="1" dirty="0"/>
              <a:t>Fragen oder auf der Suche nach Antworten?</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97106" y="3938284"/>
            <a:ext cx="2430000" cy="1641716"/>
          </a:xfrm>
          <a:prstGeom prst="rect">
            <a:avLst/>
          </a:prstGeom>
        </p:spPr>
      </p:pic>
    </p:spTree>
    <p:extLst>
      <p:ext uri="{BB962C8B-B14F-4D97-AF65-F5344CB8AC3E}">
        <p14:creationId xmlns:p14="http://schemas.microsoft.com/office/powerpoint/2010/main" val="2737425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5" name="Rectangle 7"/>
          <p:cNvSpPr>
            <a:spLocks noChangeArrowheads="1"/>
          </p:cNvSpPr>
          <p:nvPr/>
        </p:nvSpPr>
        <p:spPr bwMode="auto">
          <a:xfrm>
            <a:off x="0" y="0"/>
            <a:ext cx="9906000" cy="260350"/>
          </a:xfrm>
          <a:prstGeom prst="rect">
            <a:avLst/>
          </a:prstGeom>
          <a:solidFill>
            <a:srgbClr val="6CB215"/>
          </a:solidFill>
          <a:ln w="12700">
            <a:noFill/>
            <a:miter lim="800000"/>
            <a:headEnd/>
            <a:tailEnd/>
          </a:ln>
          <a:effectLst/>
        </p:spPr>
        <p:txBody>
          <a:bodyPr wrap="none" anchor="ctr"/>
          <a:lstStyle/>
          <a:p>
            <a:pPr algn="ctr" eaLnBrk="0" hangingPunct="0">
              <a:defRPr/>
            </a:pPr>
            <a:endParaRPr lang="de-DE">
              <a:solidFill>
                <a:srgbClr val="FF0000"/>
              </a:solidFill>
            </a:endParaRPr>
          </a:p>
        </p:txBody>
      </p:sp>
      <p:sp>
        <p:nvSpPr>
          <p:cNvPr id="7" name="Rectangle 14"/>
          <p:cNvSpPr>
            <a:spLocks noChangeArrowheads="1"/>
          </p:cNvSpPr>
          <p:nvPr/>
        </p:nvSpPr>
        <p:spPr bwMode="auto">
          <a:xfrm>
            <a:off x="0" y="4500563"/>
            <a:ext cx="3224213" cy="2205037"/>
          </a:xfrm>
          <a:prstGeom prst="rect">
            <a:avLst/>
          </a:prstGeom>
          <a:noFill/>
          <a:ln w="12700">
            <a:noFill/>
            <a:miter lim="800000"/>
            <a:headEnd/>
            <a:tailEnd/>
          </a:ln>
          <a:effectLst/>
        </p:spPr>
        <p:txBody>
          <a:bodyPr>
            <a:spAutoFit/>
          </a:bodyPr>
          <a:lstStyle/>
          <a:p>
            <a:pPr algn="r" eaLnBrk="0" hangingPunct="0">
              <a:defRPr/>
            </a:pPr>
            <a:r>
              <a:rPr lang="de-DE" sz="1200" dirty="0"/>
              <a:t>Carl von Ossietzky University </a:t>
            </a:r>
            <a:r>
              <a:rPr lang="de-DE" sz="1200" dirty="0" err="1"/>
              <a:t>of</a:t>
            </a:r>
            <a:r>
              <a:rPr lang="de-DE" sz="1200" dirty="0"/>
              <a:t> Oldenburg</a:t>
            </a:r>
          </a:p>
          <a:p>
            <a:pPr algn="r" eaLnBrk="0" hangingPunct="0">
              <a:defRPr/>
            </a:pPr>
            <a:r>
              <a:rPr lang="en-US" sz="1200" dirty="0"/>
              <a:t>School of Computing Science, Business Administration, Economics, and Law</a:t>
            </a:r>
            <a:br>
              <a:rPr lang="en-US" sz="1200" dirty="0"/>
            </a:br>
            <a:r>
              <a:rPr lang="de-DE" sz="1200" dirty="0" err="1"/>
              <a:t>Chair</a:t>
            </a:r>
            <a:r>
              <a:rPr lang="de-DE" sz="1200" dirty="0"/>
              <a:t> </a:t>
            </a:r>
            <a:r>
              <a:rPr lang="de-DE" sz="1200" dirty="0" err="1"/>
              <a:t>of</a:t>
            </a:r>
            <a:r>
              <a:rPr lang="de-DE" sz="1200" dirty="0"/>
              <a:t> Business </a:t>
            </a:r>
            <a:r>
              <a:rPr lang="de-DE" sz="1200" dirty="0" err="1"/>
              <a:t>Informatics</a:t>
            </a:r>
            <a:endParaRPr lang="de-DE" sz="1200" dirty="0"/>
          </a:p>
          <a:p>
            <a:pPr algn="r" eaLnBrk="0" hangingPunct="0">
              <a:defRPr/>
            </a:pPr>
            <a:r>
              <a:rPr lang="de-DE" sz="1200" dirty="0" err="1"/>
              <a:t>Very</a:t>
            </a:r>
            <a:r>
              <a:rPr lang="de-DE" sz="1200" dirty="0"/>
              <a:t> Large Business </a:t>
            </a:r>
            <a:r>
              <a:rPr lang="de-DE" sz="1200" dirty="0" err="1"/>
              <a:t>Applications</a:t>
            </a:r>
            <a:endParaRPr lang="de-DE" sz="1200" dirty="0"/>
          </a:p>
          <a:p>
            <a:pPr algn="r" eaLnBrk="0" hangingPunct="0">
              <a:defRPr/>
            </a:pPr>
            <a:r>
              <a:rPr lang="de-DE" sz="1200" dirty="0" err="1"/>
              <a:t>Ammerländer</a:t>
            </a:r>
            <a:r>
              <a:rPr lang="de-DE" sz="1200" dirty="0"/>
              <a:t> </a:t>
            </a:r>
            <a:r>
              <a:rPr lang="de-DE" sz="1200" dirty="0" err="1"/>
              <a:t>Heerstr</a:t>
            </a:r>
            <a:r>
              <a:rPr lang="de-DE" sz="1200" dirty="0"/>
              <a:t>. 114-118</a:t>
            </a:r>
          </a:p>
          <a:p>
            <a:pPr algn="r" eaLnBrk="0" hangingPunct="0">
              <a:defRPr/>
            </a:pPr>
            <a:r>
              <a:rPr lang="de-DE" sz="1200" dirty="0"/>
              <a:t>26129 Oldenburg, Germany</a:t>
            </a:r>
          </a:p>
          <a:p>
            <a:pPr algn="r" eaLnBrk="0" hangingPunct="0">
              <a:defRPr/>
            </a:pPr>
            <a:r>
              <a:rPr lang="de-DE" sz="1200" dirty="0"/>
              <a:t>Tel. +49 441 798-4470</a:t>
            </a:r>
          </a:p>
          <a:p>
            <a:pPr algn="r" eaLnBrk="0" hangingPunct="0">
              <a:defRPr/>
            </a:pPr>
            <a:r>
              <a:rPr lang="de-DE" sz="1200" dirty="0"/>
              <a:t>Fax +49</a:t>
            </a:r>
            <a:r>
              <a:rPr lang="de-DE" sz="1200" baseline="0" dirty="0"/>
              <a:t> </a:t>
            </a:r>
            <a:r>
              <a:rPr lang="de-DE" sz="1200" dirty="0"/>
              <a:t>441 798-4472</a:t>
            </a:r>
          </a:p>
          <a:p>
            <a:pPr algn="r" eaLnBrk="0" hangingPunct="0">
              <a:defRPr/>
            </a:pPr>
            <a:r>
              <a:rPr lang="de-DE" sz="1200" dirty="0"/>
              <a:t>IhrName@uni-oldenburg.de</a:t>
            </a:r>
          </a:p>
          <a:p>
            <a:pPr algn="r" eaLnBrk="0" hangingPunct="0">
              <a:defRPr/>
            </a:pPr>
            <a:r>
              <a:rPr lang="de-DE" sz="1200" dirty="0"/>
              <a:t>www.wi-ol.de</a:t>
            </a:r>
          </a:p>
        </p:txBody>
      </p:sp>
      <p:sp>
        <p:nvSpPr>
          <p:cNvPr id="8" name="Rectangle 15"/>
          <p:cNvSpPr>
            <a:spLocks noChangeArrowheads="1"/>
          </p:cNvSpPr>
          <p:nvPr/>
        </p:nvSpPr>
        <p:spPr bwMode="auto">
          <a:xfrm>
            <a:off x="9632950" y="260350"/>
            <a:ext cx="273050" cy="6597650"/>
          </a:xfrm>
          <a:prstGeom prst="rect">
            <a:avLst/>
          </a:prstGeom>
          <a:gradFill rotWithShape="1">
            <a:gsLst>
              <a:gs pos="0">
                <a:srgbClr val="6CB215"/>
              </a:gs>
              <a:gs pos="100000">
                <a:srgbClr val="FFFFFF"/>
              </a:gs>
            </a:gsLst>
            <a:lin ang="5400000" scaled="1"/>
          </a:gradFill>
          <a:ln w="12700">
            <a:noFill/>
            <a:miter lim="800000"/>
            <a:headEnd/>
            <a:tailEnd/>
          </a:ln>
          <a:effectLst/>
        </p:spPr>
        <p:txBody>
          <a:bodyPr wrap="none" anchor="ctr"/>
          <a:lstStyle/>
          <a:p>
            <a:pPr eaLnBrk="0" hangingPunct="0">
              <a:defRPr/>
            </a:pPr>
            <a:endParaRPr lang="de-DE"/>
          </a:p>
        </p:txBody>
      </p:sp>
      <p:sp>
        <p:nvSpPr>
          <p:cNvPr id="276483" name="Rectangle 3"/>
          <p:cNvSpPr>
            <a:spLocks noGrp="1" noChangeArrowheads="1"/>
          </p:cNvSpPr>
          <p:nvPr>
            <p:ph type="ctrTitle"/>
          </p:nvPr>
        </p:nvSpPr>
        <p:spPr>
          <a:xfrm>
            <a:off x="3600000" y="2700000"/>
            <a:ext cx="5760000" cy="1800000"/>
          </a:xfrm>
        </p:spPr>
        <p:txBody>
          <a:bodyPr/>
          <a:lstStyle>
            <a:lvl1pPr algn="r">
              <a:defRPr/>
            </a:lvl1pPr>
          </a:lstStyle>
          <a:p>
            <a:r>
              <a:rPr lang="de-DE"/>
              <a:t>Titelmasterformat durch Klicken bearbeiten</a:t>
            </a:r>
            <a:endParaRPr lang="de-DE" dirty="0"/>
          </a:p>
        </p:txBody>
      </p:sp>
      <p:sp>
        <p:nvSpPr>
          <p:cNvPr id="10" name="Untertitel 2"/>
          <p:cNvSpPr>
            <a:spLocks noGrp="1"/>
          </p:cNvSpPr>
          <p:nvPr>
            <p:ph type="subTitle" idx="1"/>
          </p:nvPr>
        </p:nvSpPr>
        <p:spPr>
          <a:xfrm>
            <a:off x="3600000" y="4500000"/>
            <a:ext cx="5760000" cy="1080000"/>
          </a:xfrm>
        </p:spPr>
        <p:txBody>
          <a:bodyPr/>
          <a:lstStyle>
            <a:lvl1pPr marL="0" indent="0" algn="r">
              <a:buNone/>
              <a:defRPr lang="de-DE"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pic>
        <p:nvPicPr>
          <p:cNvPr id="11" name="Picture 1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98564" y="436131"/>
            <a:ext cx="2428542" cy="720000"/>
          </a:xfrm>
          <a:prstGeom prst="rect">
            <a:avLst/>
          </a:prstGeom>
          <a:noFill/>
          <a:ln w="9525">
            <a:noFill/>
            <a:miter lim="800000"/>
            <a:headEnd/>
            <a:tailEnd/>
          </a:ln>
        </p:spPr>
      </p:pic>
      <p:pic>
        <p:nvPicPr>
          <p:cNvPr id="12" name="Grafik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7106" y="1787284"/>
            <a:ext cx="2430000" cy="1641716"/>
          </a:xfrm>
          <a:prstGeom prst="rect">
            <a:avLst/>
          </a:prstGeom>
        </p:spPr>
      </p:pic>
    </p:spTree>
    <p:extLst>
      <p:ext uri="{BB962C8B-B14F-4D97-AF65-F5344CB8AC3E}">
        <p14:creationId xmlns:p14="http://schemas.microsoft.com/office/powerpoint/2010/main" val="317620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0" y="288000"/>
            <a:ext cx="9684000" cy="576263"/>
          </a:xfrm>
          <a:prstGeom prst="rect">
            <a:avLst/>
          </a:prstGeom>
          <a:solidFill>
            <a:srgbClr val="C0C0C0"/>
          </a:solidFill>
          <a:ln w="12700">
            <a:noFill/>
            <a:miter lim="800000"/>
            <a:headEnd/>
            <a:tailEnd/>
          </a:ln>
          <a:effectLst/>
        </p:spPr>
        <p:txBody>
          <a:bodyPr wrap="none" anchor="ctr"/>
          <a:lstStyle/>
          <a:p>
            <a:pPr algn="ctr" eaLnBrk="0" hangingPunct="0">
              <a:defRPr/>
            </a:pPr>
            <a:endParaRPr lang="de-DE">
              <a:solidFill>
                <a:srgbClr val="FF0000"/>
              </a:solidFill>
            </a:endParaRPr>
          </a:p>
        </p:txBody>
      </p:sp>
      <p:sp>
        <p:nvSpPr>
          <p:cNvPr id="1027" name="Rectangle 2"/>
          <p:cNvSpPr>
            <a:spLocks noGrp="1" noChangeArrowheads="1"/>
          </p:cNvSpPr>
          <p:nvPr>
            <p:ph type="title"/>
          </p:nvPr>
        </p:nvSpPr>
        <p:spPr bwMode="auto">
          <a:xfrm>
            <a:off x="180000" y="360000"/>
            <a:ext cx="9360000" cy="431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err="1"/>
              <a:t>Titel</a:t>
            </a:r>
            <a:endParaRPr lang="en-US" dirty="0"/>
          </a:p>
        </p:txBody>
      </p:sp>
      <p:sp>
        <p:nvSpPr>
          <p:cNvPr id="1035" name="Text Box 11"/>
          <p:cNvSpPr txBox="1">
            <a:spLocks noChangeArrowheads="1"/>
          </p:cNvSpPr>
          <p:nvPr/>
        </p:nvSpPr>
        <p:spPr bwMode="auto">
          <a:xfrm>
            <a:off x="0" y="6570663"/>
            <a:ext cx="6833922" cy="253916"/>
          </a:xfrm>
          <a:prstGeom prst="rect">
            <a:avLst/>
          </a:prstGeom>
          <a:noFill/>
          <a:ln w="9525">
            <a:noFill/>
            <a:miter lim="800000"/>
            <a:headEnd/>
            <a:tailEnd/>
          </a:ln>
          <a:effectLst/>
        </p:spPr>
        <p:txBody>
          <a:bodyPr wrap="none">
            <a:spAutoFit/>
          </a:bodyPr>
          <a:lstStyle/>
          <a:p>
            <a:pPr eaLnBrk="0" hangingPunct="0">
              <a:defRPr/>
            </a:pPr>
            <a:r>
              <a:rPr lang="de-AT" sz="1050" dirty="0">
                <a:latin typeface="+mn-lt"/>
              </a:rPr>
              <a:t>© Nils Lutz, Wirtschaftsinformatik - </a:t>
            </a:r>
            <a:r>
              <a:rPr lang="de-AT" sz="1050" dirty="0" err="1">
                <a:latin typeface="+mn-lt"/>
              </a:rPr>
              <a:t>Very</a:t>
            </a:r>
            <a:r>
              <a:rPr lang="de-AT" sz="1050" dirty="0">
                <a:latin typeface="+mn-lt"/>
              </a:rPr>
              <a:t> Large Business </a:t>
            </a:r>
            <a:r>
              <a:rPr lang="de-AT" sz="1050" dirty="0" err="1">
                <a:latin typeface="+mn-lt"/>
              </a:rPr>
              <a:t>Applications</a:t>
            </a:r>
            <a:r>
              <a:rPr lang="de-AT" sz="1050" dirty="0">
                <a:latin typeface="+mn-lt"/>
              </a:rPr>
              <a:t>, Carl von Ossietzky Universität Oldenburg</a:t>
            </a:r>
            <a:endParaRPr lang="de-AT" sz="1050" dirty="0">
              <a:solidFill>
                <a:schemeClr val="tx2"/>
              </a:solidFill>
              <a:latin typeface="+mn-lt"/>
            </a:endParaRPr>
          </a:p>
        </p:txBody>
      </p:sp>
      <p:sp>
        <p:nvSpPr>
          <p:cNvPr id="1044" name="Rectangle 20"/>
          <p:cNvSpPr>
            <a:spLocks noChangeArrowheads="1"/>
          </p:cNvSpPr>
          <p:nvPr/>
        </p:nvSpPr>
        <p:spPr bwMode="auto">
          <a:xfrm>
            <a:off x="0" y="0"/>
            <a:ext cx="9906000" cy="288000"/>
          </a:xfrm>
          <a:prstGeom prst="rect">
            <a:avLst/>
          </a:prstGeom>
          <a:solidFill>
            <a:srgbClr val="6CB215"/>
          </a:solidFill>
          <a:ln w="12700">
            <a:noFill/>
            <a:miter lim="800000"/>
            <a:headEnd/>
            <a:tailEnd/>
          </a:ln>
          <a:effectLst/>
        </p:spPr>
        <p:txBody>
          <a:bodyPr wrap="none" anchor="ctr"/>
          <a:lstStyle/>
          <a:p>
            <a:pPr algn="ctr" eaLnBrk="0" hangingPunct="0">
              <a:defRPr/>
            </a:pPr>
            <a:endParaRPr lang="de-DE">
              <a:solidFill>
                <a:srgbClr val="FF0000"/>
              </a:solidFill>
            </a:endParaRPr>
          </a:p>
        </p:txBody>
      </p:sp>
      <p:sp>
        <p:nvSpPr>
          <p:cNvPr id="1031" name="Rectangle 24"/>
          <p:cNvSpPr>
            <a:spLocks noGrp="1" noChangeArrowheads="1"/>
          </p:cNvSpPr>
          <p:nvPr>
            <p:ph type="body" idx="1"/>
          </p:nvPr>
        </p:nvSpPr>
        <p:spPr bwMode="auto">
          <a:xfrm>
            <a:off x="453000" y="1080000"/>
            <a:ext cx="9000000" cy="540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50" name="Rectangle 26"/>
          <p:cNvSpPr>
            <a:spLocks noChangeArrowheads="1"/>
          </p:cNvSpPr>
          <p:nvPr/>
        </p:nvSpPr>
        <p:spPr bwMode="auto">
          <a:xfrm>
            <a:off x="9654000" y="260350"/>
            <a:ext cx="252000" cy="6597650"/>
          </a:xfrm>
          <a:prstGeom prst="rect">
            <a:avLst/>
          </a:prstGeom>
          <a:gradFill rotWithShape="1">
            <a:gsLst>
              <a:gs pos="0">
                <a:srgbClr val="6CB215"/>
              </a:gs>
              <a:gs pos="100000">
                <a:srgbClr val="FFFFFF"/>
              </a:gs>
            </a:gsLst>
            <a:lin ang="5400000" scaled="1"/>
          </a:gradFill>
          <a:ln w="12700">
            <a:noFill/>
            <a:miter lim="800000"/>
            <a:headEnd/>
            <a:tailEnd/>
          </a:ln>
          <a:effectLst/>
        </p:spPr>
        <p:txBody>
          <a:bodyPr wrap="none" anchor="ctr"/>
          <a:lstStyle/>
          <a:p>
            <a:pPr eaLnBrk="0" hangingPunct="0">
              <a:defRPr/>
            </a:pPr>
            <a:endParaRPr lang="de-DE"/>
          </a:p>
        </p:txBody>
      </p:sp>
      <p:sp>
        <p:nvSpPr>
          <p:cNvPr id="1049" name="Text Box 25"/>
          <p:cNvSpPr txBox="1">
            <a:spLocks noChangeArrowheads="1"/>
          </p:cNvSpPr>
          <p:nvPr/>
        </p:nvSpPr>
        <p:spPr bwMode="auto">
          <a:xfrm>
            <a:off x="9248741" y="6583363"/>
            <a:ext cx="673134" cy="276999"/>
          </a:xfrm>
          <a:prstGeom prst="rect">
            <a:avLst/>
          </a:prstGeom>
          <a:noFill/>
          <a:ln w="9525">
            <a:noFill/>
            <a:miter lim="800000"/>
            <a:headEnd/>
            <a:tailEnd/>
          </a:ln>
          <a:effectLst/>
        </p:spPr>
        <p:txBody>
          <a:bodyPr wrap="none">
            <a:spAutoFit/>
          </a:bodyPr>
          <a:lstStyle/>
          <a:p>
            <a:pPr algn="r" eaLnBrk="0" hangingPunct="0">
              <a:defRPr/>
            </a:pPr>
            <a:r>
              <a:rPr lang="de-AT" sz="1200" dirty="0">
                <a:solidFill>
                  <a:schemeClr val="tx2"/>
                </a:solidFill>
                <a:latin typeface="+mn-lt"/>
              </a:rPr>
              <a:t>- </a:t>
            </a:r>
            <a:fld id="{FEECBED7-9ED4-45B7-A0BA-D44FC2556162}" type="slidenum">
              <a:rPr lang="de-AT" sz="1200">
                <a:solidFill>
                  <a:schemeClr val="tx2"/>
                </a:solidFill>
                <a:latin typeface="+mn-lt"/>
              </a:rPr>
              <a:pPr algn="r" eaLnBrk="0" hangingPunct="0">
                <a:defRPr/>
              </a:pPr>
              <a:t>‹Nr.›</a:t>
            </a:fld>
            <a:r>
              <a:rPr lang="de-AT" sz="1200" dirty="0">
                <a:solidFill>
                  <a:schemeClr val="tx2"/>
                </a:solidFill>
                <a:latin typeface="+mn-lt"/>
              </a:rPr>
              <a:t> -</a:t>
            </a:r>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 id="2147483715" r:id="rId3"/>
    <p:sldLayoutId id="2147483714" r:id="rId4"/>
    <p:sldLayoutId id="2147483718" r:id="rId5"/>
    <p:sldLayoutId id="2147483716" r:id="rId6"/>
    <p:sldLayoutId id="2147483727" r:id="rId7"/>
    <p:sldLayoutId id="2147483728" r:id="rId8"/>
  </p:sldLayoutIdLst>
  <p:txStyles>
    <p:titleStyle>
      <a:lvl1pPr algn="r"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200" b="1">
          <a:solidFill>
            <a:schemeClr val="tx2"/>
          </a:solidFill>
          <a:latin typeface="Arial" charset="0"/>
        </a:defRPr>
      </a:lvl2pPr>
      <a:lvl3pPr algn="l" rtl="0" eaLnBrk="1" fontAlgn="base" hangingPunct="1">
        <a:spcBef>
          <a:spcPct val="0"/>
        </a:spcBef>
        <a:spcAft>
          <a:spcPct val="0"/>
        </a:spcAft>
        <a:defRPr sz="2200" b="1">
          <a:solidFill>
            <a:schemeClr val="tx2"/>
          </a:solidFill>
          <a:latin typeface="Arial" charset="0"/>
        </a:defRPr>
      </a:lvl3pPr>
      <a:lvl4pPr algn="l" rtl="0" eaLnBrk="1" fontAlgn="base" hangingPunct="1">
        <a:spcBef>
          <a:spcPct val="0"/>
        </a:spcBef>
        <a:spcAft>
          <a:spcPct val="0"/>
        </a:spcAft>
        <a:defRPr sz="2200" b="1">
          <a:solidFill>
            <a:schemeClr val="tx2"/>
          </a:solidFill>
          <a:latin typeface="Arial" charset="0"/>
        </a:defRPr>
      </a:lvl4pPr>
      <a:lvl5pPr algn="l" rtl="0" eaLnBrk="1" fontAlgn="base" hangingPunct="1">
        <a:spcBef>
          <a:spcPct val="0"/>
        </a:spcBef>
        <a:spcAft>
          <a:spcPct val="0"/>
        </a:spcAft>
        <a:defRPr sz="2200" b="1">
          <a:solidFill>
            <a:schemeClr val="tx2"/>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6" name="Rectangle 22"/>
          <p:cNvSpPr>
            <a:spLocks noChangeArrowheads="1"/>
          </p:cNvSpPr>
          <p:nvPr/>
        </p:nvSpPr>
        <p:spPr bwMode="auto">
          <a:xfrm>
            <a:off x="0" y="288000"/>
            <a:ext cx="9684000" cy="576263"/>
          </a:xfrm>
          <a:prstGeom prst="rect">
            <a:avLst/>
          </a:prstGeom>
          <a:solidFill>
            <a:srgbClr val="C0C0C0"/>
          </a:solidFill>
          <a:ln w="12700">
            <a:noFill/>
            <a:miter lim="800000"/>
            <a:headEnd/>
            <a:tailEnd/>
          </a:ln>
          <a:effectLst/>
        </p:spPr>
        <p:txBody>
          <a:bodyPr wrap="none" anchor="ctr"/>
          <a:lstStyle/>
          <a:p>
            <a:pPr algn="ctr" eaLnBrk="0" hangingPunct="0">
              <a:defRPr/>
            </a:pPr>
            <a:endParaRPr lang="de-DE">
              <a:solidFill>
                <a:srgbClr val="FF0000"/>
              </a:solidFill>
            </a:endParaRPr>
          </a:p>
        </p:txBody>
      </p:sp>
      <p:sp>
        <p:nvSpPr>
          <p:cNvPr id="1027" name="Rectangle 2"/>
          <p:cNvSpPr>
            <a:spLocks noGrp="1" noChangeArrowheads="1"/>
          </p:cNvSpPr>
          <p:nvPr>
            <p:ph type="title"/>
          </p:nvPr>
        </p:nvSpPr>
        <p:spPr bwMode="auto">
          <a:xfrm>
            <a:off x="180000" y="360000"/>
            <a:ext cx="9360000" cy="431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err="1"/>
              <a:t>Titel</a:t>
            </a:r>
            <a:endParaRPr lang="en-US" dirty="0"/>
          </a:p>
        </p:txBody>
      </p:sp>
      <p:sp>
        <p:nvSpPr>
          <p:cNvPr id="1035" name="Text Box 11"/>
          <p:cNvSpPr txBox="1">
            <a:spLocks noChangeArrowheads="1"/>
          </p:cNvSpPr>
          <p:nvPr/>
        </p:nvSpPr>
        <p:spPr bwMode="auto">
          <a:xfrm>
            <a:off x="0" y="6570663"/>
            <a:ext cx="6894836" cy="253916"/>
          </a:xfrm>
          <a:prstGeom prst="rect">
            <a:avLst/>
          </a:prstGeom>
          <a:noFill/>
          <a:ln w="9525">
            <a:noFill/>
            <a:miter lim="800000"/>
            <a:headEnd/>
            <a:tailEnd/>
          </a:ln>
          <a:effectLst/>
        </p:spPr>
        <p:txBody>
          <a:bodyPr wrap="none">
            <a:spAutoFit/>
          </a:bodyPr>
          <a:lstStyle/>
          <a:p>
            <a:pPr eaLnBrk="0" hangingPunct="0">
              <a:defRPr/>
            </a:pPr>
            <a:r>
              <a:rPr lang="de-AT" sz="1050" dirty="0">
                <a:latin typeface="+mn-lt"/>
              </a:rPr>
              <a:t>© </a:t>
            </a:r>
            <a:r>
              <a:rPr lang="de-AT" sz="1050" dirty="0" err="1">
                <a:latin typeface="+mn-lt"/>
              </a:rPr>
              <a:t>IhrName</a:t>
            </a:r>
            <a:r>
              <a:rPr lang="de-AT" sz="1050" dirty="0">
                <a:latin typeface="+mn-lt"/>
              </a:rPr>
              <a:t>, Business </a:t>
            </a:r>
            <a:r>
              <a:rPr lang="de-AT" sz="1050" dirty="0" err="1">
                <a:latin typeface="+mn-lt"/>
              </a:rPr>
              <a:t>Informatics</a:t>
            </a:r>
            <a:r>
              <a:rPr lang="de-AT" sz="1050" dirty="0">
                <a:latin typeface="+mn-lt"/>
              </a:rPr>
              <a:t> - </a:t>
            </a:r>
            <a:r>
              <a:rPr lang="de-AT" sz="1050" dirty="0" err="1">
                <a:latin typeface="+mn-lt"/>
              </a:rPr>
              <a:t>Very</a:t>
            </a:r>
            <a:r>
              <a:rPr lang="de-AT" sz="1050" dirty="0">
                <a:latin typeface="+mn-lt"/>
              </a:rPr>
              <a:t> Large Business </a:t>
            </a:r>
            <a:r>
              <a:rPr lang="de-AT" sz="1050" dirty="0" err="1">
                <a:latin typeface="+mn-lt"/>
              </a:rPr>
              <a:t>Applications</a:t>
            </a:r>
            <a:r>
              <a:rPr lang="de-AT" sz="1050" dirty="0">
                <a:latin typeface="+mn-lt"/>
              </a:rPr>
              <a:t>, Carl von Ossietzky University </a:t>
            </a:r>
            <a:r>
              <a:rPr lang="de-AT" sz="1050" dirty="0" err="1">
                <a:latin typeface="+mn-lt"/>
              </a:rPr>
              <a:t>of</a:t>
            </a:r>
            <a:r>
              <a:rPr lang="de-AT" sz="1050" dirty="0">
                <a:latin typeface="+mn-lt"/>
              </a:rPr>
              <a:t> Oldenburg</a:t>
            </a:r>
            <a:endParaRPr lang="de-AT" sz="1050" dirty="0">
              <a:solidFill>
                <a:schemeClr val="tx2"/>
              </a:solidFill>
              <a:latin typeface="+mn-lt"/>
            </a:endParaRPr>
          </a:p>
        </p:txBody>
      </p:sp>
      <p:sp>
        <p:nvSpPr>
          <p:cNvPr id="1044" name="Rectangle 20"/>
          <p:cNvSpPr>
            <a:spLocks noChangeArrowheads="1"/>
          </p:cNvSpPr>
          <p:nvPr/>
        </p:nvSpPr>
        <p:spPr bwMode="auto">
          <a:xfrm>
            <a:off x="0" y="0"/>
            <a:ext cx="9906000" cy="288000"/>
          </a:xfrm>
          <a:prstGeom prst="rect">
            <a:avLst/>
          </a:prstGeom>
          <a:solidFill>
            <a:srgbClr val="6CB215"/>
          </a:solidFill>
          <a:ln w="12700">
            <a:noFill/>
            <a:miter lim="800000"/>
            <a:headEnd/>
            <a:tailEnd/>
          </a:ln>
          <a:effectLst/>
        </p:spPr>
        <p:txBody>
          <a:bodyPr wrap="none" anchor="ctr"/>
          <a:lstStyle/>
          <a:p>
            <a:pPr algn="ctr" eaLnBrk="0" hangingPunct="0">
              <a:defRPr/>
            </a:pPr>
            <a:endParaRPr lang="de-DE">
              <a:solidFill>
                <a:srgbClr val="FF0000"/>
              </a:solidFill>
            </a:endParaRPr>
          </a:p>
        </p:txBody>
      </p:sp>
      <p:sp>
        <p:nvSpPr>
          <p:cNvPr id="1031" name="Rectangle 24"/>
          <p:cNvSpPr>
            <a:spLocks noGrp="1" noChangeArrowheads="1"/>
          </p:cNvSpPr>
          <p:nvPr>
            <p:ph type="body" idx="1"/>
          </p:nvPr>
        </p:nvSpPr>
        <p:spPr bwMode="auto">
          <a:xfrm>
            <a:off x="453000" y="1080000"/>
            <a:ext cx="9000000" cy="5400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050" name="Rectangle 26"/>
          <p:cNvSpPr>
            <a:spLocks noChangeArrowheads="1"/>
          </p:cNvSpPr>
          <p:nvPr/>
        </p:nvSpPr>
        <p:spPr bwMode="auto">
          <a:xfrm>
            <a:off x="9654000" y="260350"/>
            <a:ext cx="252000" cy="6597650"/>
          </a:xfrm>
          <a:prstGeom prst="rect">
            <a:avLst/>
          </a:prstGeom>
          <a:gradFill rotWithShape="1">
            <a:gsLst>
              <a:gs pos="0">
                <a:srgbClr val="6CB215"/>
              </a:gs>
              <a:gs pos="100000">
                <a:srgbClr val="FFFFFF"/>
              </a:gs>
            </a:gsLst>
            <a:lin ang="5400000" scaled="1"/>
          </a:gradFill>
          <a:ln w="12700">
            <a:noFill/>
            <a:miter lim="800000"/>
            <a:headEnd/>
            <a:tailEnd/>
          </a:ln>
          <a:effectLst/>
        </p:spPr>
        <p:txBody>
          <a:bodyPr wrap="none" anchor="ctr"/>
          <a:lstStyle/>
          <a:p>
            <a:pPr eaLnBrk="0" hangingPunct="0">
              <a:defRPr/>
            </a:pPr>
            <a:endParaRPr lang="de-DE"/>
          </a:p>
        </p:txBody>
      </p:sp>
      <p:sp>
        <p:nvSpPr>
          <p:cNvPr id="1049" name="Text Box 25"/>
          <p:cNvSpPr txBox="1">
            <a:spLocks noChangeArrowheads="1"/>
          </p:cNvSpPr>
          <p:nvPr/>
        </p:nvSpPr>
        <p:spPr bwMode="auto">
          <a:xfrm>
            <a:off x="9248741" y="6583363"/>
            <a:ext cx="673134" cy="276999"/>
          </a:xfrm>
          <a:prstGeom prst="rect">
            <a:avLst/>
          </a:prstGeom>
          <a:noFill/>
          <a:ln w="9525">
            <a:noFill/>
            <a:miter lim="800000"/>
            <a:headEnd/>
            <a:tailEnd/>
          </a:ln>
          <a:effectLst/>
        </p:spPr>
        <p:txBody>
          <a:bodyPr wrap="none">
            <a:spAutoFit/>
          </a:bodyPr>
          <a:lstStyle/>
          <a:p>
            <a:pPr algn="r" eaLnBrk="0" hangingPunct="0">
              <a:defRPr/>
            </a:pPr>
            <a:r>
              <a:rPr lang="de-AT" sz="1200" dirty="0">
                <a:solidFill>
                  <a:schemeClr val="tx2"/>
                </a:solidFill>
                <a:latin typeface="+mn-lt"/>
              </a:rPr>
              <a:t>- </a:t>
            </a:r>
            <a:fld id="{FEECBED7-9ED4-45B7-A0BA-D44FC2556162}" type="slidenum">
              <a:rPr lang="de-AT" sz="1200">
                <a:solidFill>
                  <a:schemeClr val="tx2"/>
                </a:solidFill>
                <a:latin typeface="+mn-lt"/>
              </a:rPr>
              <a:pPr algn="r" eaLnBrk="0" hangingPunct="0">
                <a:defRPr/>
              </a:pPr>
              <a:t>‹Nr.›</a:t>
            </a:fld>
            <a:r>
              <a:rPr lang="de-AT" sz="1200" dirty="0">
                <a:solidFill>
                  <a:schemeClr val="tx2"/>
                </a:solidFill>
                <a:latin typeface="+mn-lt"/>
              </a:rPr>
              <a:t> -</a:t>
            </a:r>
          </a:p>
        </p:txBody>
      </p:sp>
    </p:spTree>
    <p:extLst>
      <p:ext uri="{BB962C8B-B14F-4D97-AF65-F5344CB8AC3E}">
        <p14:creationId xmlns:p14="http://schemas.microsoft.com/office/powerpoint/2010/main" val="1219617906"/>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Lst>
  <p:txStyles>
    <p:titleStyle>
      <a:lvl1pPr algn="r"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200" b="1">
          <a:solidFill>
            <a:schemeClr val="tx2"/>
          </a:solidFill>
          <a:latin typeface="Arial" charset="0"/>
        </a:defRPr>
      </a:lvl2pPr>
      <a:lvl3pPr algn="l" rtl="0" eaLnBrk="1" fontAlgn="base" hangingPunct="1">
        <a:spcBef>
          <a:spcPct val="0"/>
        </a:spcBef>
        <a:spcAft>
          <a:spcPct val="0"/>
        </a:spcAft>
        <a:defRPr sz="2200" b="1">
          <a:solidFill>
            <a:schemeClr val="tx2"/>
          </a:solidFill>
          <a:latin typeface="Arial" charset="0"/>
        </a:defRPr>
      </a:lvl3pPr>
      <a:lvl4pPr algn="l" rtl="0" eaLnBrk="1" fontAlgn="base" hangingPunct="1">
        <a:spcBef>
          <a:spcPct val="0"/>
        </a:spcBef>
        <a:spcAft>
          <a:spcPct val="0"/>
        </a:spcAft>
        <a:defRPr sz="2200" b="1">
          <a:solidFill>
            <a:schemeClr val="tx2"/>
          </a:solidFill>
          <a:latin typeface="Arial" charset="0"/>
        </a:defRPr>
      </a:lvl4pPr>
      <a:lvl5pPr algn="l" rtl="0" eaLnBrk="1" fontAlgn="base" hangingPunct="1">
        <a:spcBef>
          <a:spcPct val="0"/>
        </a:spcBef>
        <a:spcAft>
          <a:spcPct val="0"/>
        </a:spcAft>
        <a:defRPr sz="2200" b="1">
          <a:solidFill>
            <a:schemeClr val="tx2"/>
          </a:solidFill>
          <a:latin typeface="Arial" charset="0"/>
        </a:defRPr>
      </a:lvl5pPr>
      <a:lvl6pPr marL="457200" algn="l" rtl="0" eaLnBrk="1" fontAlgn="base" hangingPunct="1">
        <a:spcBef>
          <a:spcPct val="0"/>
        </a:spcBef>
        <a:spcAft>
          <a:spcPct val="0"/>
        </a:spcAft>
        <a:defRPr sz="2200" b="1">
          <a:solidFill>
            <a:schemeClr val="tx2"/>
          </a:solidFill>
          <a:latin typeface="Arial" charset="0"/>
        </a:defRPr>
      </a:lvl6pPr>
      <a:lvl7pPr marL="914400" algn="l" rtl="0" eaLnBrk="1" fontAlgn="base" hangingPunct="1">
        <a:spcBef>
          <a:spcPct val="0"/>
        </a:spcBef>
        <a:spcAft>
          <a:spcPct val="0"/>
        </a:spcAft>
        <a:defRPr sz="2200" b="1">
          <a:solidFill>
            <a:schemeClr val="tx2"/>
          </a:solidFill>
          <a:latin typeface="Arial" charset="0"/>
        </a:defRPr>
      </a:lvl7pPr>
      <a:lvl8pPr marL="1371600" algn="l" rtl="0" eaLnBrk="1" fontAlgn="base" hangingPunct="1">
        <a:spcBef>
          <a:spcPct val="0"/>
        </a:spcBef>
        <a:spcAft>
          <a:spcPct val="0"/>
        </a:spcAft>
        <a:defRPr sz="2200" b="1">
          <a:solidFill>
            <a:schemeClr val="tx2"/>
          </a:solidFill>
          <a:latin typeface="Arial" charset="0"/>
        </a:defRPr>
      </a:lvl8pPr>
      <a:lvl9pPr marL="1828800" algn="l" rtl="0" eaLnBrk="1" fontAlgn="base" hangingPunct="1">
        <a:spcBef>
          <a:spcPct val="0"/>
        </a:spcBef>
        <a:spcAft>
          <a:spcPct val="0"/>
        </a:spcAft>
        <a:defRPr sz="22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4.tiff"/></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Potenziale für den Einsatz von Blockchain Technologie in der Energiewirtschaft</a:t>
            </a:r>
          </a:p>
        </p:txBody>
      </p:sp>
      <p:sp>
        <p:nvSpPr>
          <p:cNvPr id="3" name="Untertitel 2"/>
          <p:cNvSpPr>
            <a:spLocks noGrp="1"/>
          </p:cNvSpPr>
          <p:nvPr>
            <p:ph type="subTitle" idx="1"/>
          </p:nvPr>
        </p:nvSpPr>
        <p:spPr/>
        <p:txBody>
          <a:bodyPr/>
          <a:lstStyle/>
          <a:p>
            <a:r>
              <a:rPr lang="de-DE" dirty="0"/>
              <a:t>Masterarbeit Vorstellung</a:t>
            </a:r>
          </a:p>
        </p:txBody>
      </p:sp>
    </p:spTree>
    <p:extLst>
      <p:ext uri="{BB962C8B-B14F-4D97-AF65-F5344CB8AC3E}">
        <p14:creationId xmlns:p14="http://schemas.microsoft.com/office/powerpoint/2010/main" val="4063916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3887F-15ED-AD4A-AE8E-2419ED35A438}"/>
              </a:ext>
            </a:extLst>
          </p:cNvPr>
          <p:cNvSpPr>
            <a:spLocks noGrp="1"/>
          </p:cNvSpPr>
          <p:nvPr>
            <p:ph type="title"/>
          </p:nvPr>
        </p:nvSpPr>
        <p:spPr/>
        <p:txBody>
          <a:bodyPr/>
          <a:lstStyle/>
          <a:p>
            <a:r>
              <a:rPr lang="de-DE" dirty="0"/>
              <a:t>Hype oder Innovation?</a:t>
            </a:r>
          </a:p>
        </p:txBody>
      </p:sp>
      <p:sp>
        <p:nvSpPr>
          <p:cNvPr id="4" name="Textplatzhalter 3">
            <a:extLst>
              <a:ext uri="{FF2B5EF4-FFF2-40B4-BE49-F238E27FC236}">
                <a16:creationId xmlns:a16="http://schemas.microsoft.com/office/drawing/2014/main" id="{8ED8B452-ED43-0749-A502-2DB828AF5E08}"/>
              </a:ext>
            </a:extLst>
          </p:cNvPr>
          <p:cNvSpPr>
            <a:spLocks noGrp="1"/>
          </p:cNvSpPr>
          <p:nvPr>
            <p:ph type="body" sz="quarter" idx="10"/>
          </p:nvPr>
        </p:nvSpPr>
        <p:spPr/>
        <p:txBody>
          <a:bodyPr/>
          <a:lstStyle/>
          <a:p>
            <a:r>
              <a:rPr lang="de-DE" dirty="0"/>
              <a:t>Motivation</a:t>
            </a:r>
          </a:p>
        </p:txBody>
      </p:sp>
      <p:pic>
        <p:nvPicPr>
          <p:cNvPr id="5" name="Inhaltsplatzhalter 8">
            <a:extLst>
              <a:ext uri="{FF2B5EF4-FFF2-40B4-BE49-F238E27FC236}">
                <a16:creationId xmlns:a16="http://schemas.microsoft.com/office/drawing/2014/main" id="{03FEF9F4-DD56-E24A-A627-3BA68C158DAC}"/>
              </a:ext>
            </a:extLst>
          </p:cNvPr>
          <p:cNvPicPr>
            <a:picLocks noGrp="1" noChangeAspect="1"/>
          </p:cNvPicPr>
          <p:nvPr>
            <p:ph idx="1"/>
          </p:nvPr>
        </p:nvPicPr>
        <p:blipFill>
          <a:blip r:embed="rId3"/>
          <a:stretch>
            <a:fillRect/>
          </a:stretch>
        </p:blipFill>
        <p:spPr>
          <a:xfrm>
            <a:off x="800100" y="1125537"/>
            <a:ext cx="8305800" cy="5308600"/>
          </a:xfrm>
        </p:spPr>
      </p:pic>
      <p:sp>
        <p:nvSpPr>
          <p:cNvPr id="6" name="Textfeld 5">
            <a:extLst>
              <a:ext uri="{FF2B5EF4-FFF2-40B4-BE49-F238E27FC236}">
                <a16:creationId xmlns:a16="http://schemas.microsoft.com/office/drawing/2014/main" id="{A1DA96B7-7D0E-9448-95F9-64034E2CC236}"/>
              </a:ext>
            </a:extLst>
          </p:cNvPr>
          <p:cNvSpPr txBox="1"/>
          <p:nvPr/>
        </p:nvSpPr>
        <p:spPr>
          <a:xfrm>
            <a:off x="179387" y="6264556"/>
            <a:ext cx="7544053" cy="215444"/>
          </a:xfrm>
          <a:prstGeom prst="rect">
            <a:avLst/>
          </a:prstGeom>
          <a:noFill/>
        </p:spPr>
        <p:txBody>
          <a:bodyPr wrap="none" rtlCol="0">
            <a:spAutoFit/>
          </a:bodyPr>
          <a:lstStyle/>
          <a:p>
            <a:r>
              <a:rPr lang="de-DE" sz="800" dirty="0"/>
              <a:t>Quelle: https://</a:t>
            </a:r>
            <a:r>
              <a:rPr lang="de-DE" sz="800" dirty="0" err="1"/>
              <a:t>www.gartner.com</a:t>
            </a:r>
            <a:r>
              <a:rPr lang="de-DE" sz="800" dirty="0"/>
              <a:t>/en/</a:t>
            </a:r>
            <a:r>
              <a:rPr lang="de-DE" sz="800" dirty="0" err="1"/>
              <a:t>newsroom</a:t>
            </a:r>
            <a:r>
              <a:rPr lang="de-DE" sz="800" dirty="0"/>
              <a:t>/press-releases/2017-08-15-gartner-identifies-three-megatrends-that-will-drive-digital-business-into-the-next-decade</a:t>
            </a:r>
          </a:p>
        </p:txBody>
      </p:sp>
    </p:spTree>
    <p:extLst>
      <p:ext uri="{BB962C8B-B14F-4D97-AF65-F5344CB8AC3E}">
        <p14:creationId xmlns:p14="http://schemas.microsoft.com/office/powerpoint/2010/main" val="287643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5773A6-FEEE-0F44-B412-812DE871457A}"/>
              </a:ext>
            </a:extLst>
          </p:cNvPr>
          <p:cNvSpPr>
            <a:spLocks noGrp="1"/>
          </p:cNvSpPr>
          <p:nvPr>
            <p:ph type="title"/>
          </p:nvPr>
        </p:nvSpPr>
        <p:spPr/>
        <p:txBody>
          <a:bodyPr/>
          <a:lstStyle/>
          <a:p>
            <a:r>
              <a:rPr lang="de-DE" dirty="0" err="1"/>
              <a:t>Disruptive</a:t>
            </a:r>
            <a:r>
              <a:rPr lang="de-DE" dirty="0"/>
              <a:t> Technologie</a:t>
            </a:r>
          </a:p>
        </p:txBody>
      </p:sp>
      <p:sp>
        <p:nvSpPr>
          <p:cNvPr id="5" name="Textplatzhalter 4">
            <a:extLst>
              <a:ext uri="{FF2B5EF4-FFF2-40B4-BE49-F238E27FC236}">
                <a16:creationId xmlns:a16="http://schemas.microsoft.com/office/drawing/2014/main" id="{63918397-3248-F348-9A7C-F285330628C4}"/>
              </a:ext>
            </a:extLst>
          </p:cNvPr>
          <p:cNvSpPr>
            <a:spLocks noGrp="1"/>
          </p:cNvSpPr>
          <p:nvPr>
            <p:ph type="body" sz="quarter" idx="10"/>
          </p:nvPr>
        </p:nvSpPr>
        <p:spPr/>
        <p:txBody>
          <a:bodyPr/>
          <a:lstStyle/>
          <a:p>
            <a:r>
              <a:rPr lang="de-DE" dirty="0"/>
              <a:t>Motivation</a:t>
            </a:r>
          </a:p>
        </p:txBody>
      </p:sp>
      <p:pic>
        <p:nvPicPr>
          <p:cNvPr id="6" name="Inhaltsplatzhalter 4">
            <a:extLst>
              <a:ext uri="{FF2B5EF4-FFF2-40B4-BE49-F238E27FC236}">
                <a16:creationId xmlns:a16="http://schemas.microsoft.com/office/drawing/2014/main" id="{6CE9DF95-F1D8-424E-B930-8F5425CD0AA6}"/>
              </a:ext>
            </a:extLst>
          </p:cNvPr>
          <p:cNvPicPr>
            <a:picLocks noGrp="1" noChangeAspect="1"/>
          </p:cNvPicPr>
          <p:nvPr>
            <p:ph sz="half" idx="1"/>
          </p:nvPr>
        </p:nvPicPr>
        <p:blipFill>
          <a:blip r:embed="rId3"/>
          <a:stretch>
            <a:fillRect/>
          </a:stretch>
        </p:blipFill>
        <p:spPr>
          <a:xfrm>
            <a:off x="454025" y="2068024"/>
            <a:ext cx="4391025" cy="3423627"/>
          </a:xfrm>
          <a:prstGeom prst="rect">
            <a:avLst/>
          </a:prstGeom>
        </p:spPr>
      </p:pic>
      <p:pic>
        <p:nvPicPr>
          <p:cNvPr id="7" name="Inhaltsplatzhalter 7">
            <a:extLst>
              <a:ext uri="{FF2B5EF4-FFF2-40B4-BE49-F238E27FC236}">
                <a16:creationId xmlns:a16="http://schemas.microsoft.com/office/drawing/2014/main" id="{79B7A37B-23B0-A340-8A75-36588310977D}"/>
              </a:ext>
            </a:extLst>
          </p:cNvPr>
          <p:cNvPicPr>
            <a:picLocks noGrp="1" noChangeAspect="1"/>
          </p:cNvPicPr>
          <p:nvPr>
            <p:ph sz="half" idx="2"/>
          </p:nvPr>
        </p:nvPicPr>
        <p:blipFill>
          <a:blip r:embed="rId4"/>
          <a:stretch>
            <a:fillRect/>
          </a:stretch>
        </p:blipFill>
        <p:spPr>
          <a:xfrm>
            <a:off x="6680939" y="1079500"/>
            <a:ext cx="1076434" cy="5400675"/>
          </a:xfrm>
          <a:prstGeom prst="rect">
            <a:avLst/>
          </a:prstGeom>
        </p:spPr>
      </p:pic>
    </p:spTree>
    <p:extLst>
      <p:ext uri="{BB962C8B-B14F-4D97-AF65-F5344CB8AC3E}">
        <p14:creationId xmlns:p14="http://schemas.microsoft.com/office/powerpoint/2010/main" val="23616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7B566-6C51-C54F-ABF9-142ACE4C6385}"/>
              </a:ext>
            </a:extLst>
          </p:cNvPr>
          <p:cNvSpPr>
            <a:spLocks noGrp="1"/>
          </p:cNvSpPr>
          <p:nvPr>
            <p:ph type="title"/>
          </p:nvPr>
        </p:nvSpPr>
        <p:spPr/>
        <p:txBody>
          <a:bodyPr/>
          <a:lstStyle/>
          <a:p>
            <a:r>
              <a:rPr lang="de-DE" dirty="0" err="1"/>
              <a:t>Disruptive</a:t>
            </a:r>
            <a:r>
              <a:rPr lang="de-DE" dirty="0"/>
              <a:t> Technologie</a:t>
            </a:r>
          </a:p>
        </p:txBody>
      </p:sp>
      <p:sp>
        <p:nvSpPr>
          <p:cNvPr id="5" name="Textplatzhalter 4">
            <a:extLst>
              <a:ext uri="{FF2B5EF4-FFF2-40B4-BE49-F238E27FC236}">
                <a16:creationId xmlns:a16="http://schemas.microsoft.com/office/drawing/2014/main" id="{0E4CA3E5-D5D9-6B4A-9E0B-CF422B4A9991}"/>
              </a:ext>
            </a:extLst>
          </p:cNvPr>
          <p:cNvSpPr>
            <a:spLocks noGrp="1"/>
          </p:cNvSpPr>
          <p:nvPr>
            <p:ph type="body" sz="quarter" idx="10"/>
          </p:nvPr>
        </p:nvSpPr>
        <p:spPr/>
        <p:txBody>
          <a:bodyPr/>
          <a:lstStyle/>
          <a:p>
            <a:r>
              <a:rPr lang="de-DE" dirty="0"/>
              <a:t>Motivation</a:t>
            </a:r>
          </a:p>
        </p:txBody>
      </p:sp>
      <p:pic>
        <p:nvPicPr>
          <p:cNvPr id="6" name="Inhaltsplatzhalter 6">
            <a:extLst>
              <a:ext uri="{FF2B5EF4-FFF2-40B4-BE49-F238E27FC236}">
                <a16:creationId xmlns:a16="http://schemas.microsoft.com/office/drawing/2014/main" id="{F87FEDD0-07C8-C44D-BE29-F3F65659CA98}"/>
              </a:ext>
            </a:extLst>
          </p:cNvPr>
          <p:cNvPicPr>
            <a:picLocks noGrp="1" noChangeAspect="1"/>
          </p:cNvPicPr>
          <p:nvPr>
            <p:ph sz="half" idx="1"/>
          </p:nvPr>
        </p:nvPicPr>
        <p:blipFill>
          <a:blip r:embed="rId3"/>
          <a:stretch>
            <a:fillRect/>
          </a:stretch>
        </p:blipFill>
        <p:spPr>
          <a:xfrm>
            <a:off x="454025" y="1794728"/>
            <a:ext cx="4391025" cy="3970218"/>
          </a:xfrm>
          <a:prstGeom prst="rect">
            <a:avLst/>
          </a:prstGeom>
        </p:spPr>
      </p:pic>
      <p:pic>
        <p:nvPicPr>
          <p:cNvPr id="7" name="Inhaltsplatzhalter 7">
            <a:extLst>
              <a:ext uri="{FF2B5EF4-FFF2-40B4-BE49-F238E27FC236}">
                <a16:creationId xmlns:a16="http://schemas.microsoft.com/office/drawing/2014/main" id="{2077B674-4D56-6F43-AF75-585B04ADC34B}"/>
              </a:ext>
            </a:extLst>
          </p:cNvPr>
          <p:cNvPicPr>
            <a:picLocks noGrp="1" noChangeAspect="1"/>
          </p:cNvPicPr>
          <p:nvPr>
            <p:ph sz="half" idx="2"/>
          </p:nvPr>
        </p:nvPicPr>
        <p:blipFill>
          <a:blip r:embed="rId4"/>
          <a:stretch>
            <a:fillRect/>
          </a:stretch>
        </p:blipFill>
        <p:spPr>
          <a:xfrm>
            <a:off x="5022850" y="1963309"/>
            <a:ext cx="4392613" cy="3633057"/>
          </a:xfrm>
          <a:prstGeom prst="rect">
            <a:avLst/>
          </a:prstGeom>
        </p:spPr>
      </p:pic>
      <p:sp>
        <p:nvSpPr>
          <p:cNvPr id="3" name="Oval 2">
            <a:extLst>
              <a:ext uri="{FF2B5EF4-FFF2-40B4-BE49-F238E27FC236}">
                <a16:creationId xmlns:a16="http://schemas.microsoft.com/office/drawing/2014/main" id="{E2A6D12C-47B4-AF4F-8143-4ED71648FC3F}"/>
              </a:ext>
            </a:extLst>
          </p:cNvPr>
          <p:cNvSpPr/>
          <p:nvPr/>
        </p:nvSpPr>
        <p:spPr bwMode="auto">
          <a:xfrm>
            <a:off x="6033120" y="4005064"/>
            <a:ext cx="648072" cy="432048"/>
          </a:xfrm>
          <a:prstGeom prst="ellipse">
            <a:avLst/>
          </a:prstGeom>
          <a:noFill/>
          <a:ln w="127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56532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CA015D-9C2E-4241-AF3C-D66A779F200C}"/>
              </a:ext>
            </a:extLst>
          </p:cNvPr>
          <p:cNvSpPr>
            <a:spLocks noGrp="1"/>
          </p:cNvSpPr>
          <p:nvPr>
            <p:ph type="title"/>
          </p:nvPr>
        </p:nvSpPr>
        <p:spPr/>
        <p:txBody>
          <a:bodyPr/>
          <a:lstStyle/>
          <a:p>
            <a:r>
              <a:rPr lang="de-DE" dirty="0"/>
              <a:t>Status Quo</a:t>
            </a:r>
          </a:p>
        </p:txBody>
      </p:sp>
      <p:sp>
        <p:nvSpPr>
          <p:cNvPr id="4" name="Textplatzhalter 3">
            <a:extLst>
              <a:ext uri="{FF2B5EF4-FFF2-40B4-BE49-F238E27FC236}">
                <a16:creationId xmlns:a16="http://schemas.microsoft.com/office/drawing/2014/main" id="{600797EA-B03C-AD4E-A62A-8143F681BD0E}"/>
              </a:ext>
            </a:extLst>
          </p:cNvPr>
          <p:cNvSpPr>
            <a:spLocks noGrp="1"/>
          </p:cNvSpPr>
          <p:nvPr>
            <p:ph type="body" sz="quarter" idx="10"/>
          </p:nvPr>
        </p:nvSpPr>
        <p:spPr/>
        <p:txBody>
          <a:bodyPr/>
          <a:lstStyle/>
          <a:p>
            <a:r>
              <a:rPr lang="de-DE" dirty="0"/>
              <a:t>Motivation</a:t>
            </a:r>
          </a:p>
        </p:txBody>
      </p:sp>
      <p:pic>
        <p:nvPicPr>
          <p:cNvPr id="5" name="Inhaltsplatzhalter 8">
            <a:extLst>
              <a:ext uri="{FF2B5EF4-FFF2-40B4-BE49-F238E27FC236}">
                <a16:creationId xmlns:a16="http://schemas.microsoft.com/office/drawing/2014/main" id="{1BC9AD87-FDC6-E142-9DAF-F05556FD013B}"/>
              </a:ext>
            </a:extLst>
          </p:cNvPr>
          <p:cNvPicPr>
            <a:picLocks noGrp="1" noChangeAspect="1"/>
          </p:cNvPicPr>
          <p:nvPr>
            <p:ph idx="1"/>
          </p:nvPr>
        </p:nvPicPr>
        <p:blipFill>
          <a:blip r:embed="rId3"/>
          <a:stretch>
            <a:fillRect/>
          </a:stretch>
        </p:blipFill>
        <p:spPr>
          <a:xfrm>
            <a:off x="452438" y="1255695"/>
            <a:ext cx="9001125" cy="5048284"/>
          </a:xfrm>
        </p:spPr>
      </p:pic>
    </p:spTree>
    <p:extLst>
      <p:ext uri="{BB962C8B-B14F-4D97-AF65-F5344CB8AC3E}">
        <p14:creationId xmlns:p14="http://schemas.microsoft.com/office/powerpoint/2010/main" val="720452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BBCAF1-2ABD-744A-9D92-66167B76A885}"/>
              </a:ext>
            </a:extLst>
          </p:cNvPr>
          <p:cNvSpPr>
            <a:spLocks noGrp="1"/>
          </p:cNvSpPr>
          <p:nvPr>
            <p:ph type="title"/>
          </p:nvPr>
        </p:nvSpPr>
        <p:spPr/>
        <p:txBody>
          <a:bodyPr/>
          <a:lstStyle/>
          <a:p>
            <a:r>
              <a:rPr lang="de-DE" dirty="0"/>
              <a:t>Use Cases</a:t>
            </a:r>
          </a:p>
        </p:txBody>
      </p:sp>
      <p:sp>
        <p:nvSpPr>
          <p:cNvPr id="3" name="Inhaltsplatzhalter 2">
            <a:extLst>
              <a:ext uri="{FF2B5EF4-FFF2-40B4-BE49-F238E27FC236}">
                <a16:creationId xmlns:a16="http://schemas.microsoft.com/office/drawing/2014/main" id="{3E745D63-5C13-8142-BD2F-576686BCA70B}"/>
              </a:ext>
            </a:extLst>
          </p:cNvPr>
          <p:cNvSpPr>
            <a:spLocks noGrp="1"/>
          </p:cNvSpPr>
          <p:nvPr>
            <p:ph idx="1"/>
          </p:nvPr>
        </p:nvSpPr>
        <p:spPr/>
        <p:txBody>
          <a:bodyPr/>
          <a:lstStyle/>
          <a:p>
            <a:pPr>
              <a:lnSpc>
                <a:spcPct val="150000"/>
              </a:lnSpc>
            </a:pPr>
            <a:r>
              <a:rPr lang="de-DE" sz="1800" dirty="0"/>
              <a:t>Finanzbranche</a:t>
            </a:r>
          </a:p>
          <a:p>
            <a:pPr>
              <a:lnSpc>
                <a:spcPct val="150000"/>
              </a:lnSpc>
            </a:pPr>
            <a:r>
              <a:rPr lang="de-DE" sz="1800" dirty="0"/>
              <a:t>Internet </a:t>
            </a:r>
            <a:r>
              <a:rPr lang="de-DE" sz="1800" dirty="0" err="1"/>
              <a:t>of</a:t>
            </a:r>
            <a:r>
              <a:rPr lang="de-DE" sz="1800" dirty="0"/>
              <a:t> Things (</a:t>
            </a:r>
            <a:r>
              <a:rPr lang="de-DE" sz="1800" dirty="0" err="1"/>
              <a:t>IoT</a:t>
            </a:r>
            <a:r>
              <a:rPr lang="de-DE" sz="1800" dirty="0"/>
              <a:t>)</a:t>
            </a:r>
          </a:p>
          <a:p>
            <a:pPr>
              <a:lnSpc>
                <a:spcPct val="150000"/>
              </a:lnSpc>
            </a:pPr>
            <a:r>
              <a:rPr lang="de-DE" sz="1800" dirty="0"/>
              <a:t>Energiewirtschaft</a:t>
            </a:r>
          </a:p>
          <a:p>
            <a:pPr>
              <a:lnSpc>
                <a:spcPct val="150000"/>
              </a:lnSpc>
            </a:pPr>
            <a:r>
              <a:rPr lang="de-DE" sz="1800" dirty="0"/>
              <a:t>Dezentralisierte Autonome Organisation (DAO)</a:t>
            </a:r>
          </a:p>
          <a:p>
            <a:pPr>
              <a:lnSpc>
                <a:spcPct val="150000"/>
              </a:lnSpc>
            </a:pPr>
            <a:r>
              <a:rPr lang="de-DE" sz="1800" dirty="0"/>
              <a:t>Öffentlicher Sektor</a:t>
            </a:r>
          </a:p>
          <a:p>
            <a:pPr>
              <a:lnSpc>
                <a:spcPct val="150000"/>
              </a:lnSpc>
            </a:pPr>
            <a:r>
              <a:rPr lang="de-DE" sz="1800" dirty="0"/>
              <a:t>Data Storage &amp; Analysis</a:t>
            </a:r>
          </a:p>
          <a:p>
            <a:pPr>
              <a:lnSpc>
                <a:spcPct val="150000"/>
              </a:lnSpc>
            </a:pPr>
            <a:r>
              <a:rPr lang="de-DE" sz="1800" dirty="0"/>
              <a:t>Supply Chain</a:t>
            </a:r>
          </a:p>
          <a:p>
            <a:pPr>
              <a:lnSpc>
                <a:spcPct val="150000"/>
              </a:lnSpc>
            </a:pPr>
            <a:endParaRPr lang="de-DE" sz="1800" dirty="0"/>
          </a:p>
        </p:txBody>
      </p:sp>
      <p:sp>
        <p:nvSpPr>
          <p:cNvPr id="4" name="Textplatzhalter 3">
            <a:extLst>
              <a:ext uri="{FF2B5EF4-FFF2-40B4-BE49-F238E27FC236}">
                <a16:creationId xmlns:a16="http://schemas.microsoft.com/office/drawing/2014/main" id="{EC448599-298C-E343-B8FF-0F19D3B0C576}"/>
              </a:ext>
            </a:extLst>
          </p:cNvPr>
          <p:cNvSpPr>
            <a:spLocks noGrp="1"/>
          </p:cNvSpPr>
          <p:nvPr>
            <p:ph type="body" sz="quarter" idx="10"/>
          </p:nvPr>
        </p:nvSpPr>
        <p:spPr/>
        <p:txBody>
          <a:bodyPr/>
          <a:lstStyle/>
          <a:p>
            <a:r>
              <a:rPr lang="de-DE" dirty="0"/>
              <a:t>Motivation</a:t>
            </a:r>
          </a:p>
        </p:txBody>
      </p:sp>
    </p:spTree>
    <p:extLst>
      <p:ext uri="{BB962C8B-B14F-4D97-AF65-F5344CB8AC3E}">
        <p14:creationId xmlns:p14="http://schemas.microsoft.com/office/powerpoint/2010/main" val="11450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DF2878-4EF2-3E4D-9160-C6827AF1170E}"/>
              </a:ext>
            </a:extLst>
          </p:cNvPr>
          <p:cNvSpPr>
            <a:spLocks noGrp="1"/>
          </p:cNvSpPr>
          <p:nvPr>
            <p:ph type="title"/>
          </p:nvPr>
        </p:nvSpPr>
        <p:spPr/>
        <p:txBody>
          <a:bodyPr/>
          <a:lstStyle/>
          <a:p>
            <a:r>
              <a:rPr lang="de-DE" dirty="0"/>
              <a:t>Use Cases</a:t>
            </a:r>
          </a:p>
        </p:txBody>
      </p:sp>
      <p:sp>
        <p:nvSpPr>
          <p:cNvPr id="3" name="Inhaltsplatzhalter 2">
            <a:extLst>
              <a:ext uri="{FF2B5EF4-FFF2-40B4-BE49-F238E27FC236}">
                <a16:creationId xmlns:a16="http://schemas.microsoft.com/office/drawing/2014/main" id="{38CF6948-9921-9642-A214-95BC32F14D40}"/>
              </a:ext>
            </a:extLst>
          </p:cNvPr>
          <p:cNvSpPr>
            <a:spLocks noGrp="1"/>
          </p:cNvSpPr>
          <p:nvPr>
            <p:ph idx="1"/>
          </p:nvPr>
        </p:nvSpPr>
        <p:spPr/>
        <p:txBody>
          <a:bodyPr/>
          <a:lstStyle/>
          <a:p>
            <a:pPr>
              <a:lnSpc>
                <a:spcPct val="150000"/>
              </a:lnSpc>
            </a:pPr>
            <a:r>
              <a:rPr lang="de-DE" sz="1800" dirty="0"/>
              <a:t>Finanzbranche</a:t>
            </a:r>
          </a:p>
          <a:p>
            <a:pPr>
              <a:lnSpc>
                <a:spcPct val="150000"/>
              </a:lnSpc>
            </a:pPr>
            <a:r>
              <a:rPr lang="de-DE" sz="1800" dirty="0"/>
              <a:t>Internet </a:t>
            </a:r>
            <a:r>
              <a:rPr lang="de-DE" sz="1800" dirty="0" err="1"/>
              <a:t>of</a:t>
            </a:r>
            <a:r>
              <a:rPr lang="de-DE" sz="1800" dirty="0"/>
              <a:t> Things (</a:t>
            </a:r>
            <a:r>
              <a:rPr lang="de-DE" sz="1800" dirty="0" err="1"/>
              <a:t>IoT</a:t>
            </a:r>
            <a:r>
              <a:rPr lang="de-DE" sz="1800" dirty="0"/>
              <a:t>)</a:t>
            </a:r>
          </a:p>
          <a:p>
            <a:pPr>
              <a:lnSpc>
                <a:spcPct val="150000"/>
              </a:lnSpc>
            </a:pPr>
            <a:r>
              <a:rPr lang="de-DE" sz="1800" b="1" dirty="0">
                <a:solidFill>
                  <a:srgbClr val="FF0000"/>
                </a:solidFill>
              </a:rPr>
              <a:t>Energiewirtschaft</a:t>
            </a:r>
          </a:p>
          <a:p>
            <a:pPr lvl="1">
              <a:lnSpc>
                <a:spcPct val="150000"/>
              </a:lnSpc>
            </a:pPr>
            <a:r>
              <a:rPr lang="de-DE" sz="1800" b="1" dirty="0">
                <a:solidFill>
                  <a:srgbClr val="FF0000"/>
                </a:solidFill>
              </a:rPr>
              <a:t>Mikrotransaktionen</a:t>
            </a:r>
          </a:p>
          <a:p>
            <a:pPr lvl="1">
              <a:lnSpc>
                <a:spcPct val="150000"/>
              </a:lnSpc>
            </a:pPr>
            <a:r>
              <a:rPr lang="de-DE" sz="1800" b="1" dirty="0">
                <a:solidFill>
                  <a:srgbClr val="FF0000"/>
                </a:solidFill>
              </a:rPr>
              <a:t>Energiehandelsplattformen</a:t>
            </a:r>
          </a:p>
          <a:p>
            <a:pPr lvl="1">
              <a:lnSpc>
                <a:spcPct val="150000"/>
              </a:lnSpc>
            </a:pPr>
            <a:r>
              <a:rPr lang="de-DE" sz="1800" b="1" dirty="0">
                <a:solidFill>
                  <a:srgbClr val="FF0000"/>
                </a:solidFill>
              </a:rPr>
              <a:t>Basistechnologie für Ökosysteme</a:t>
            </a:r>
          </a:p>
          <a:p>
            <a:pPr>
              <a:lnSpc>
                <a:spcPct val="150000"/>
              </a:lnSpc>
            </a:pPr>
            <a:r>
              <a:rPr lang="de-DE" sz="1800" dirty="0"/>
              <a:t>Dezentralisierte Autonome Organisation (DAO)</a:t>
            </a:r>
          </a:p>
          <a:p>
            <a:pPr>
              <a:lnSpc>
                <a:spcPct val="150000"/>
              </a:lnSpc>
            </a:pPr>
            <a:r>
              <a:rPr lang="de-DE" sz="1800" dirty="0"/>
              <a:t>Öffentlicher Sektor</a:t>
            </a:r>
          </a:p>
          <a:p>
            <a:pPr>
              <a:lnSpc>
                <a:spcPct val="150000"/>
              </a:lnSpc>
            </a:pPr>
            <a:r>
              <a:rPr lang="de-DE" sz="1800" dirty="0"/>
              <a:t>Data Storage &amp; Analysis</a:t>
            </a:r>
          </a:p>
          <a:p>
            <a:pPr>
              <a:lnSpc>
                <a:spcPct val="150000"/>
              </a:lnSpc>
            </a:pPr>
            <a:r>
              <a:rPr lang="de-DE" sz="1800" dirty="0"/>
              <a:t>Supply Chain</a:t>
            </a:r>
          </a:p>
          <a:p>
            <a:pPr>
              <a:lnSpc>
                <a:spcPct val="150000"/>
              </a:lnSpc>
            </a:pPr>
            <a:endParaRPr lang="de-DE" sz="1800" dirty="0"/>
          </a:p>
        </p:txBody>
      </p:sp>
      <p:sp>
        <p:nvSpPr>
          <p:cNvPr id="4" name="Textplatzhalter 3">
            <a:extLst>
              <a:ext uri="{FF2B5EF4-FFF2-40B4-BE49-F238E27FC236}">
                <a16:creationId xmlns:a16="http://schemas.microsoft.com/office/drawing/2014/main" id="{B98302DA-8929-5144-B51A-764173397586}"/>
              </a:ext>
            </a:extLst>
          </p:cNvPr>
          <p:cNvSpPr>
            <a:spLocks noGrp="1"/>
          </p:cNvSpPr>
          <p:nvPr>
            <p:ph type="body" sz="quarter" idx="10"/>
          </p:nvPr>
        </p:nvSpPr>
        <p:spPr/>
        <p:txBody>
          <a:bodyPr/>
          <a:lstStyle/>
          <a:p>
            <a:r>
              <a:rPr lang="de-DE" dirty="0"/>
              <a:t>Motivation</a:t>
            </a:r>
          </a:p>
        </p:txBody>
      </p:sp>
      <p:pic>
        <p:nvPicPr>
          <p:cNvPr id="5" name="Inhaltsplatzhalter 5">
            <a:extLst>
              <a:ext uri="{FF2B5EF4-FFF2-40B4-BE49-F238E27FC236}">
                <a16:creationId xmlns:a16="http://schemas.microsoft.com/office/drawing/2014/main" id="{5BB0F7B6-D908-2048-8B62-9ED22C10A9D0}"/>
              </a:ext>
            </a:extLst>
          </p:cNvPr>
          <p:cNvPicPr>
            <a:picLocks noChangeAspect="1"/>
          </p:cNvPicPr>
          <p:nvPr/>
        </p:nvPicPr>
        <p:blipFill>
          <a:blip r:embed="rId2"/>
          <a:stretch>
            <a:fillRect/>
          </a:stretch>
        </p:blipFill>
        <p:spPr>
          <a:xfrm>
            <a:off x="5812822" y="1080000"/>
            <a:ext cx="3640178" cy="5400000"/>
          </a:xfrm>
          <a:prstGeom prst="rect">
            <a:avLst/>
          </a:prstGeom>
        </p:spPr>
      </p:pic>
    </p:spTree>
    <p:extLst>
      <p:ext uri="{BB962C8B-B14F-4D97-AF65-F5344CB8AC3E}">
        <p14:creationId xmlns:p14="http://schemas.microsoft.com/office/powerpoint/2010/main" val="2462131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91264D-D71C-E945-BE24-975EBD73C20A}"/>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B7AB2963-FED1-4646-9E86-A96CA4C4A4D1}"/>
              </a:ext>
            </a:extLst>
          </p:cNvPr>
          <p:cNvSpPr>
            <a:spLocks noGrp="1"/>
          </p:cNvSpPr>
          <p:nvPr>
            <p:ph idx="1"/>
          </p:nvPr>
        </p:nvSpPr>
        <p:spPr/>
        <p:txBody>
          <a:bodyPr/>
          <a:lstStyle/>
          <a:p>
            <a:pPr>
              <a:lnSpc>
                <a:spcPct val="150000"/>
              </a:lnSpc>
            </a:pPr>
            <a:r>
              <a:rPr lang="de-DE" dirty="0"/>
              <a:t>Zentrale Treiber der Energiewirtschaft </a:t>
            </a:r>
            <a:r>
              <a:rPr lang="de-DE" sz="1400" dirty="0"/>
              <a:t>(Stadtwerke 2030, </a:t>
            </a:r>
            <a:r>
              <a:rPr lang="de-DE" sz="1400" dirty="0" err="1"/>
              <a:t>PwC</a:t>
            </a:r>
            <a:r>
              <a:rPr lang="de-DE" sz="1400" dirty="0"/>
              <a:t> 12/2017)</a:t>
            </a:r>
            <a:endParaRPr lang="de-DE" dirty="0"/>
          </a:p>
          <a:p>
            <a:pPr lvl="1">
              <a:lnSpc>
                <a:spcPct val="150000"/>
              </a:lnSpc>
            </a:pPr>
            <a:r>
              <a:rPr lang="de-DE" dirty="0"/>
              <a:t>Energiewende </a:t>
            </a:r>
            <a:r>
              <a:rPr lang="de-DE" sz="1400" dirty="0"/>
              <a:t>(Dezentralität und </a:t>
            </a:r>
            <a:r>
              <a:rPr lang="de-DE" sz="1400" dirty="0" err="1"/>
              <a:t>Kleinteiligkeit</a:t>
            </a:r>
            <a:r>
              <a:rPr lang="de-DE" sz="1400" dirty="0"/>
              <a:t>)</a:t>
            </a:r>
          </a:p>
          <a:p>
            <a:pPr lvl="1">
              <a:lnSpc>
                <a:spcPct val="150000"/>
              </a:lnSpc>
            </a:pPr>
            <a:r>
              <a:rPr lang="de-DE" dirty="0"/>
              <a:t>Digitalisierung </a:t>
            </a:r>
            <a:r>
              <a:rPr lang="de-DE" sz="1400" dirty="0"/>
              <a:t>(Digitale Innovation)</a:t>
            </a:r>
          </a:p>
          <a:p>
            <a:pPr lvl="1">
              <a:lnSpc>
                <a:spcPct val="150000"/>
              </a:lnSpc>
            </a:pPr>
            <a:r>
              <a:rPr lang="de-DE" dirty="0"/>
              <a:t>Demographie </a:t>
            </a:r>
            <a:r>
              <a:rPr lang="de-DE" sz="1400" dirty="0"/>
              <a:t>(weniger und älter, Stadt versus Land)</a:t>
            </a:r>
          </a:p>
          <a:p>
            <a:pPr lvl="1">
              <a:lnSpc>
                <a:spcPct val="150000"/>
              </a:lnSpc>
            </a:pPr>
            <a:r>
              <a:rPr lang="de-DE" dirty="0"/>
              <a:t>Regulierung </a:t>
            </a:r>
            <a:r>
              <a:rPr lang="de-DE" sz="1400" dirty="0"/>
              <a:t>(im Kreuzfeuer)</a:t>
            </a:r>
          </a:p>
          <a:p>
            <a:pPr lvl="1">
              <a:lnSpc>
                <a:spcPct val="150000"/>
              </a:lnSpc>
            </a:pPr>
            <a:endParaRPr lang="de-DE" sz="1400" dirty="0"/>
          </a:p>
        </p:txBody>
      </p:sp>
      <p:sp>
        <p:nvSpPr>
          <p:cNvPr id="4" name="Textplatzhalter 3">
            <a:extLst>
              <a:ext uri="{FF2B5EF4-FFF2-40B4-BE49-F238E27FC236}">
                <a16:creationId xmlns:a16="http://schemas.microsoft.com/office/drawing/2014/main" id="{B0F7F930-FDE0-9945-9CDB-08F6E44EA8AD}"/>
              </a:ext>
            </a:extLst>
          </p:cNvPr>
          <p:cNvSpPr>
            <a:spLocks noGrp="1"/>
          </p:cNvSpPr>
          <p:nvPr>
            <p:ph type="body" sz="quarter" idx="10"/>
          </p:nvPr>
        </p:nvSpPr>
        <p:spPr/>
        <p:txBody>
          <a:bodyPr/>
          <a:lstStyle/>
          <a:p>
            <a:endParaRPr lang="de-DE" dirty="0"/>
          </a:p>
        </p:txBody>
      </p:sp>
    </p:spTree>
    <p:extLst>
      <p:ext uri="{BB962C8B-B14F-4D97-AF65-F5344CB8AC3E}">
        <p14:creationId xmlns:p14="http://schemas.microsoft.com/office/powerpoint/2010/main" val="3207677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DC771-E753-574A-96EC-3560DBC3E22E}"/>
              </a:ext>
            </a:extLst>
          </p:cNvPr>
          <p:cNvSpPr>
            <a:spLocks noGrp="1"/>
          </p:cNvSpPr>
          <p:nvPr>
            <p:ph type="title"/>
          </p:nvPr>
        </p:nvSpPr>
        <p:spPr/>
        <p:txBody>
          <a:bodyPr/>
          <a:lstStyle/>
          <a:p>
            <a:r>
              <a:rPr lang="de-DE" dirty="0"/>
              <a:t>Energiewirtschaft</a:t>
            </a:r>
          </a:p>
        </p:txBody>
      </p:sp>
      <p:sp>
        <p:nvSpPr>
          <p:cNvPr id="4" name="Textplatzhalter 3">
            <a:extLst>
              <a:ext uri="{FF2B5EF4-FFF2-40B4-BE49-F238E27FC236}">
                <a16:creationId xmlns:a16="http://schemas.microsoft.com/office/drawing/2014/main" id="{8A16D903-A124-3747-8CBB-BAE7E708FC7B}"/>
              </a:ext>
            </a:extLst>
          </p:cNvPr>
          <p:cNvSpPr>
            <a:spLocks noGrp="1"/>
          </p:cNvSpPr>
          <p:nvPr>
            <p:ph type="body" sz="quarter" idx="10"/>
          </p:nvPr>
        </p:nvSpPr>
        <p:spPr/>
        <p:txBody>
          <a:bodyPr/>
          <a:lstStyle/>
          <a:p>
            <a:r>
              <a:rPr lang="de-DE" dirty="0"/>
              <a:t>Problemstellung</a:t>
            </a:r>
          </a:p>
        </p:txBody>
      </p:sp>
      <p:sp>
        <p:nvSpPr>
          <p:cNvPr id="6" name="Textfeld 5">
            <a:extLst>
              <a:ext uri="{FF2B5EF4-FFF2-40B4-BE49-F238E27FC236}">
                <a16:creationId xmlns:a16="http://schemas.microsoft.com/office/drawing/2014/main" id="{A17A4BB6-893C-8C43-A138-80F1359BD096}"/>
              </a:ext>
            </a:extLst>
          </p:cNvPr>
          <p:cNvSpPr txBox="1"/>
          <p:nvPr/>
        </p:nvSpPr>
        <p:spPr>
          <a:xfrm>
            <a:off x="179387" y="6264556"/>
            <a:ext cx="3248005" cy="215444"/>
          </a:xfrm>
          <a:prstGeom prst="rect">
            <a:avLst/>
          </a:prstGeom>
          <a:noFill/>
        </p:spPr>
        <p:txBody>
          <a:bodyPr wrap="none" rtlCol="0">
            <a:spAutoFit/>
          </a:bodyPr>
          <a:lstStyle/>
          <a:p>
            <a:r>
              <a:rPr lang="de-DE" sz="800" dirty="0"/>
              <a:t>Quelle: https://</a:t>
            </a:r>
            <a:r>
              <a:rPr lang="de-DE" sz="800" dirty="0" err="1"/>
              <a:t>www.weltenergierat.de</a:t>
            </a:r>
            <a:r>
              <a:rPr lang="de-DE" sz="800" dirty="0"/>
              <a:t>/</a:t>
            </a:r>
            <a:r>
              <a:rPr lang="de-DE" sz="800" dirty="0" err="1"/>
              <a:t>world</a:t>
            </a:r>
            <a:r>
              <a:rPr lang="de-DE" sz="800" dirty="0"/>
              <a:t>-</a:t>
            </a:r>
            <a:r>
              <a:rPr lang="de-DE" sz="800" dirty="0" err="1"/>
              <a:t>energy</a:t>
            </a:r>
            <a:r>
              <a:rPr lang="de-DE" sz="800" dirty="0"/>
              <a:t>-</a:t>
            </a:r>
            <a:r>
              <a:rPr lang="de-DE" sz="800" dirty="0" err="1"/>
              <a:t>issues</a:t>
            </a:r>
            <a:r>
              <a:rPr lang="de-DE" sz="800" dirty="0"/>
              <a:t>-monitor/</a:t>
            </a:r>
          </a:p>
        </p:txBody>
      </p:sp>
      <p:pic>
        <p:nvPicPr>
          <p:cNvPr id="9" name="Inhaltsplatzhalter 8">
            <a:extLst>
              <a:ext uri="{FF2B5EF4-FFF2-40B4-BE49-F238E27FC236}">
                <a16:creationId xmlns:a16="http://schemas.microsoft.com/office/drawing/2014/main" id="{D4AF0DED-DA76-E947-88CB-BAFE494470CD}"/>
              </a:ext>
            </a:extLst>
          </p:cNvPr>
          <p:cNvPicPr>
            <a:picLocks noGrp="1" noChangeAspect="1"/>
          </p:cNvPicPr>
          <p:nvPr>
            <p:ph idx="1"/>
          </p:nvPr>
        </p:nvPicPr>
        <p:blipFill>
          <a:blip r:embed="rId2"/>
          <a:stretch>
            <a:fillRect/>
          </a:stretch>
        </p:blipFill>
        <p:spPr>
          <a:xfrm>
            <a:off x="981165" y="1124744"/>
            <a:ext cx="7756443" cy="4953822"/>
          </a:xfrm>
          <a:prstGeom prst="rect">
            <a:avLst/>
          </a:prstGeom>
        </p:spPr>
      </p:pic>
    </p:spTree>
    <p:extLst>
      <p:ext uri="{BB962C8B-B14F-4D97-AF65-F5344CB8AC3E}">
        <p14:creationId xmlns:p14="http://schemas.microsoft.com/office/powerpoint/2010/main" val="775429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2F1F0-41A9-4640-977C-FCF164A5931A}"/>
              </a:ext>
            </a:extLst>
          </p:cNvPr>
          <p:cNvSpPr>
            <a:spLocks noGrp="1"/>
          </p:cNvSpPr>
          <p:nvPr>
            <p:ph type="title"/>
          </p:nvPr>
        </p:nvSpPr>
        <p:spPr/>
        <p:txBody>
          <a:bodyPr/>
          <a:lstStyle/>
          <a:p>
            <a:r>
              <a:rPr lang="de-DE" dirty="0"/>
              <a:t>Energiemarkt</a:t>
            </a:r>
          </a:p>
        </p:txBody>
      </p:sp>
      <p:pic>
        <p:nvPicPr>
          <p:cNvPr id="5" name="Inhaltsplatzhalter 4">
            <a:extLst>
              <a:ext uri="{FF2B5EF4-FFF2-40B4-BE49-F238E27FC236}">
                <a16:creationId xmlns:a16="http://schemas.microsoft.com/office/drawing/2014/main" id="{1669F0E6-E457-B447-977C-B11DEC516BC0}"/>
              </a:ext>
            </a:extLst>
          </p:cNvPr>
          <p:cNvPicPr>
            <a:picLocks noGrp="1" noChangeAspect="1"/>
          </p:cNvPicPr>
          <p:nvPr>
            <p:ph idx="1"/>
          </p:nvPr>
        </p:nvPicPr>
        <p:blipFill>
          <a:blip r:embed="rId3"/>
          <a:stretch>
            <a:fillRect/>
          </a:stretch>
        </p:blipFill>
        <p:spPr>
          <a:xfrm>
            <a:off x="1699786" y="1023902"/>
            <a:ext cx="6319201" cy="5013796"/>
          </a:xfrm>
          <a:prstGeom prst="rect">
            <a:avLst/>
          </a:prstGeom>
        </p:spPr>
      </p:pic>
      <p:sp>
        <p:nvSpPr>
          <p:cNvPr id="4" name="Textplatzhalter 3">
            <a:extLst>
              <a:ext uri="{FF2B5EF4-FFF2-40B4-BE49-F238E27FC236}">
                <a16:creationId xmlns:a16="http://schemas.microsoft.com/office/drawing/2014/main" id="{90EABBB0-5F7E-9842-877F-A7B554E46536}"/>
              </a:ext>
            </a:extLst>
          </p:cNvPr>
          <p:cNvSpPr>
            <a:spLocks noGrp="1"/>
          </p:cNvSpPr>
          <p:nvPr>
            <p:ph type="body" sz="quarter" idx="10"/>
          </p:nvPr>
        </p:nvSpPr>
        <p:spPr/>
        <p:txBody>
          <a:bodyPr/>
          <a:lstStyle/>
          <a:p>
            <a:r>
              <a:rPr lang="de-DE" dirty="0"/>
              <a:t>Problemstellung</a:t>
            </a:r>
          </a:p>
        </p:txBody>
      </p:sp>
      <p:sp>
        <p:nvSpPr>
          <p:cNvPr id="6" name="Textfeld 5">
            <a:extLst>
              <a:ext uri="{FF2B5EF4-FFF2-40B4-BE49-F238E27FC236}">
                <a16:creationId xmlns:a16="http://schemas.microsoft.com/office/drawing/2014/main" id="{84B781B2-8079-4547-B997-3A0B25074987}"/>
              </a:ext>
            </a:extLst>
          </p:cNvPr>
          <p:cNvSpPr txBox="1"/>
          <p:nvPr/>
        </p:nvSpPr>
        <p:spPr>
          <a:xfrm>
            <a:off x="179387" y="6264556"/>
            <a:ext cx="4243469" cy="215444"/>
          </a:xfrm>
          <a:prstGeom prst="rect">
            <a:avLst/>
          </a:prstGeom>
          <a:noFill/>
        </p:spPr>
        <p:txBody>
          <a:bodyPr wrap="none" rtlCol="0">
            <a:spAutoFit/>
          </a:bodyPr>
          <a:lstStyle/>
          <a:p>
            <a:r>
              <a:rPr lang="de-DE" sz="800" dirty="0"/>
              <a:t>Quelle: https://</a:t>
            </a:r>
            <a:r>
              <a:rPr lang="de-DE" sz="800" dirty="0" err="1"/>
              <a:t>www.linkedin.com</a:t>
            </a:r>
            <a:r>
              <a:rPr lang="de-DE" sz="800" dirty="0"/>
              <a:t>/pulse/</a:t>
            </a:r>
            <a:r>
              <a:rPr lang="de-DE" sz="800" dirty="0" err="1"/>
              <a:t>how</a:t>
            </a:r>
            <a:r>
              <a:rPr lang="de-DE" sz="800" dirty="0"/>
              <a:t>-</a:t>
            </a:r>
            <a:r>
              <a:rPr lang="de-DE" sz="800" dirty="0" err="1"/>
              <a:t>energy</a:t>
            </a:r>
            <a:r>
              <a:rPr lang="de-DE" sz="800" dirty="0"/>
              <a:t>-settlements-</a:t>
            </a:r>
            <a:r>
              <a:rPr lang="de-DE" sz="800" dirty="0" err="1"/>
              <a:t>work</a:t>
            </a:r>
            <a:r>
              <a:rPr lang="de-DE" sz="800" dirty="0"/>
              <a:t>-</a:t>
            </a:r>
            <a:r>
              <a:rPr lang="de-DE" sz="800" dirty="0" err="1"/>
              <a:t>diptarka-sensarma</a:t>
            </a:r>
            <a:r>
              <a:rPr lang="de-DE" sz="800" dirty="0"/>
              <a:t>/</a:t>
            </a:r>
          </a:p>
        </p:txBody>
      </p:sp>
    </p:spTree>
    <p:extLst>
      <p:ext uri="{BB962C8B-B14F-4D97-AF65-F5344CB8AC3E}">
        <p14:creationId xmlns:p14="http://schemas.microsoft.com/office/powerpoint/2010/main" val="741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5F1916-74E2-7F48-A3AA-2973D5D4CC40}"/>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AEB8D376-EB63-D94C-813C-411F87A53F5F}"/>
              </a:ext>
            </a:extLst>
          </p:cNvPr>
          <p:cNvSpPr>
            <a:spLocks noGrp="1"/>
          </p:cNvSpPr>
          <p:nvPr>
            <p:ph idx="1"/>
          </p:nvPr>
        </p:nvSpPr>
        <p:spPr/>
        <p:txBody>
          <a:bodyPr/>
          <a:lstStyle/>
          <a:p>
            <a:pPr>
              <a:lnSpc>
                <a:spcPct val="150000"/>
              </a:lnSpc>
            </a:pPr>
            <a:r>
              <a:rPr lang="de-DE" dirty="0"/>
              <a:t>Technische Hürden</a:t>
            </a:r>
          </a:p>
          <a:p>
            <a:pPr>
              <a:lnSpc>
                <a:spcPct val="150000"/>
              </a:lnSpc>
            </a:pPr>
            <a:r>
              <a:rPr lang="de-DE" dirty="0"/>
              <a:t>Transaktionskosten</a:t>
            </a:r>
          </a:p>
          <a:p>
            <a:pPr>
              <a:lnSpc>
                <a:spcPct val="150000"/>
              </a:lnSpc>
            </a:pPr>
            <a:r>
              <a:rPr lang="de-DE" dirty="0"/>
              <a:t>Intermediäre</a:t>
            </a:r>
          </a:p>
          <a:p>
            <a:pPr>
              <a:lnSpc>
                <a:spcPct val="150000"/>
              </a:lnSpc>
            </a:pPr>
            <a:r>
              <a:rPr lang="de-DE" dirty="0"/>
              <a:t>Virtuelle Kraftwerke</a:t>
            </a:r>
          </a:p>
          <a:p>
            <a:pPr>
              <a:lnSpc>
                <a:spcPct val="150000"/>
              </a:lnSpc>
            </a:pPr>
            <a:r>
              <a:rPr lang="de-DE" dirty="0"/>
              <a:t>Volatilität der Netzteilnehmer</a:t>
            </a:r>
          </a:p>
          <a:p>
            <a:pPr>
              <a:lnSpc>
                <a:spcPct val="150000"/>
              </a:lnSpc>
            </a:pPr>
            <a:r>
              <a:rPr lang="de-DE" dirty="0"/>
              <a:t>Netzstabilität</a:t>
            </a:r>
          </a:p>
          <a:p>
            <a:pPr>
              <a:lnSpc>
                <a:spcPct val="150000"/>
              </a:lnSpc>
            </a:pPr>
            <a:r>
              <a:rPr lang="de-DE" dirty="0"/>
              <a:t>Abrechnung</a:t>
            </a:r>
          </a:p>
          <a:p>
            <a:pPr>
              <a:lnSpc>
                <a:spcPct val="150000"/>
              </a:lnSpc>
            </a:pPr>
            <a:endParaRPr lang="de-DE" dirty="0"/>
          </a:p>
          <a:p>
            <a:pPr>
              <a:lnSpc>
                <a:spcPct val="150000"/>
              </a:lnSpc>
            </a:pPr>
            <a:endParaRPr lang="de-DE" dirty="0"/>
          </a:p>
        </p:txBody>
      </p:sp>
      <p:sp>
        <p:nvSpPr>
          <p:cNvPr id="4" name="Textplatzhalter 3">
            <a:extLst>
              <a:ext uri="{FF2B5EF4-FFF2-40B4-BE49-F238E27FC236}">
                <a16:creationId xmlns:a16="http://schemas.microsoft.com/office/drawing/2014/main" id="{E0DE642A-3D76-7243-AD52-0E1C23615AE1}"/>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455877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Agenda</a:t>
            </a:r>
          </a:p>
        </p:txBody>
      </p:sp>
      <p:sp>
        <p:nvSpPr>
          <p:cNvPr id="3" name="Inhaltsplatzhalter 2"/>
          <p:cNvSpPr>
            <a:spLocks noGrp="1"/>
          </p:cNvSpPr>
          <p:nvPr>
            <p:ph idx="1"/>
          </p:nvPr>
        </p:nvSpPr>
        <p:spPr/>
        <p:txBody>
          <a:bodyPr/>
          <a:lstStyle/>
          <a:p>
            <a:pPr>
              <a:lnSpc>
                <a:spcPct val="200000"/>
              </a:lnSpc>
            </a:pPr>
            <a:r>
              <a:rPr lang="de-DE" dirty="0"/>
              <a:t>Motivation</a:t>
            </a:r>
          </a:p>
          <a:p>
            <a:pPr>
              <a:lnSpc>
                <a:spcPct val="200000"/>
              </a:lnSpc>
            </a:pPr>
            <a:r>
              <a:rPr lang="de-DE" dirty="0"/>
              <a:t>Problemstellung</a:t>
            </a:r>
          </a:p>
          <a:p>
            <a:pPr>
              <a:lnSpc>
                <a:spcPct val="200000"/>
              </a:lnSpc>
            </a:pPr>
            <a:r>
              <a:rPr lang="de-DE" dirty="0"/>
              <a:t>Ziele</a:t>
            </a:r>
          </a:p>
          <a:p>
            <a:pPr>
              <a:lnSpc>
                <a:spcPct val="200000"/>
              </a:lnSpc>
            </a:pPr>
            <a:r>
              <a:rPr lang="de-DE" dirty="0"/>
              <a:t>Vorgehensweise</a:t>
            </a:r>
          </a:p>
          <a:p>
            <a:pPr>
              <a:lnSpc>
                <a:spcPct val="200000"/>
              </a:lnSpc>
            </a:pPr>
            <a:r>
              <a:rPr lang="de-DE" dirty="0"/>
              <a:t>Zeitplan</a:t>
            </a:r>
          </a:p>
        </p:txBody>
      </p:sp>
      <p:sp>
        <p:nvSpPr>
          <p:cNvPr id="4" name="Textplatzhalter 3"/>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046716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85838-BBCC-764A-BE08-C47BB6D22B57}"/>
              </a:ext>
            </a:extLst>
          </p:cNvPr>
          <p:cNvSpPr>
            <a:spLocks noGrp="1"/>
          </p:cNvSpPr>
          <p:nvPr>
            <p:ph type="title"/>
          </p:nvPr>
        </p:nvSpPr>
        <p:spPr/>
        <p:txBody>
          <a:bodyPr/>
          <a:lstStyle/>
          <a:p>
            <a:r>
              <a:rPr lang="de-DE" dirty="0"/>
              <a:t>Optimierungspotenziale</a:t>
            </a:r>
          </a:p>
        </p:txBody>
      </p:sp>
      <p:pic>
        <p:nvPicPr>
          <p:cNvPr id="6" name="Inhaltsplatzhalter 5">
            <a:extLst>
              <a:ext uri="{FF2B5EF4-FFF2-40B4-BE49-F238E27FC236}">
                <a16:creationId xmlns:a16="http://schemas.microsoft.com/office/drawing/2014/main" id="{6A176C13-1F4B-D043-8201-1871A5188DB9}"/>
              </a:ext>
            </a:extLst>
          </p:cNvPr>
          <p:cNvPicPr>
            <a:picLocks noGrp="1" noChangeAspect="1"/>
          </p:cNvPicPr>
          <p:nvPr>
            <p:ph idx="1"/>
          </p:nvPr>
        </p:nvPicPr>
        <p:blipFill>
          <a:blip r:embed="rId3"/>
          <a:stretch>
            <a:fillRect/>
          </a:stretch>
        </p:blipFill>
        <p:spPr>
          <a:xfrm>
            <a:off x="452438" y="1248271"/>
            <a:ext cx="9001125" cy="5063132"/>
          </a:xfrm>
          <a:prstGeom prst="rect">
            <a:avLst/>
          </a:prstGeom>
        </p:spPr>
      </p:pic>
      <p:sp>
        <p:nvSpPr>
          <p:cNvPr id="4" name="Textplatzhalter 3">
            <a:extLst>
              <a:ext uri="{FF2B5EF4-FFF2-40B4-BE49-F238E27FC236}">
                <a16:creationId xmlns:a16="http://schemas.microsoft.com/office/drawing/2014/main" id="{99CCD174-7F19-8F40-B4B7-154A3FF7BA5B}"/>
              </a:ext>
            </a:extLst>
          </p:cNvPr>
          <p:cNvSpPr>
            <a:spLocks noGrp="1"/>
          </p:cNvSpPr>
          <p:nvPr>
            <p:ph type="body" sz="quarter" idx="10"/>
          </p:nvPr>
        </p:nvSpPr>
        <p:spPr/>
        <p:txBody>
          <a:bodyPr/>
          <a:lstStyle/>
          <a:p>
            <a:r>
              <a:rPr lang="de-DE" dirty="0"/>
              <a:t>Problemstellung</a:t>
            </a:r>
          </a:p>
        </p:txBody>
      </p:sp>
      <p:sp>
        <p:nvSpPr>
          <p:cNvPr id="7" name="Textfeld 6">
            <a:extLst>
              <a:ext uri="{FF2B5EF4-FFF2-40B4-BE49-F238E27FC236}">
                <a16:creationId xmlns:a16="http://schemas.microsoft.com/office/drawing/2014/main" id="{0310BC6C-D1AB-C74E-9673-B77EF85444A6}"/>
              </a:ext>
            </a:extLst>
          </p:cNvPr>
          <p:cNvSpPr txBox="1"/>
          <p:nvPr/>
        </p:nvSpPr>
        <p:spPr>
          <a:xfrm>
            <a:off x="179387" y="6264556"/>
            <a:ext cx="6462025" cy="215444"/>
          </a:xfrm>
          <a:prstGeom prst="rect">
            <a:avLst/>
          </a:prstGeom>
          <a:noFill/>
        </p:spPr>
        <p:txBody>
          <a:bodyPr wrap="none" rtlCol="0">
            <a:spAutoFit/>
          </a:bodyPr>
          <a:lstStyle/>
          <a:p>
            <a:r>
              <a:rPr lang="de-DE" sz="800" dirty="0"/>
              <a:t>Quelle: https://</a:t>
            </a:r>
            <a:r>
              <a:rPr lang="de-DE" sz="800" dirty="0" err="1"/>
              <a:t>blog.affinis.de</a:t>
            </a:r>
            <a:r>
              <a:rPr lang="de-DE" sz="800" dirty="0"/>
              <a:t>/</a:t>
            </a:r>
            <a:r>
              <a:rPr lang="de-DE" sz="800" dirty="0" err="1"/>
              <a:t>energieversorger</a:t>
            </a:r>
            <a:r>
              <a:rPr lang="de-DE" sz="800" dirty="0"/>
              <a:t>/herausforderungen-in-der-energiewirtschaft-digitalisierung-transformation-und-wettbewerb/</a:t>
            </a:r>
          </a:p>
        </p:txBody>
      </p:sp>
    </p:spTree>
    <p:extLst>
      <p:ext uri="{BB962C8B-B14F-4D97-AF65-F5344CB8AC3E}">
        <p14:creationId xmlns:p14="http://schemas.microsoft.com/office/powerpoint/2010/main" val="3217269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E85838-BBCC-764A-BE08-C47BB6D22B57}"/>
              </a:ext>
            </a:extLst>
          </p:cNvPr>
          <p:cNvSpPr>
            <a:spLocks noGrp="1"/>
          </p:cNvSpPr>
          <p:nvPr>
            <p:ph type="title"/>
          </p:nvPr>
        </p:nvSpPr>
        <p:spPr/>
        <p:txBody>
          <a:bodyPr/>
          <a:lstStyle/>
          <a:p>
            <a:r>
              <a:rPr lang="de-DE" dirty="0"/>
              <a:t>Optimierung der Kernprozesse</a:t>
            </a:r>
          </a:p>
        </p:txBody>
      </p:sp>
      <p:sp>
        <p:nvSpPr>
          <p:cNvPr id="3" name="Inhaltsplatzhalter 2">
            <a:extLst>
              <a:ext uri="{FF2B5EF4-FFF2-40B4-BE49-F238E27FC236}">
                <a16:creationId xmlns:a16="http://schemas.microsoft.com/office/drawing/2014/main" id="{14D74177-8149-DC49-8D42-F4A9DE060D4F}"/>
              </a:ext>
            </a:extLst>
          </p:cNvPr>
          <p:cNvSpPr>
            <a:spLocks noGrp="1"/>
          </p:cNvSpPr>
          <p:nvPr>
            <p:ph idx="1"/>
          </p:nvPr>
        </p:nvSpPr>
        <p:spPr/>
        <p:txBody>
          <a:bodyPr/>
          <a:lstStyle/>
          <a:p>
            <a:pPr marL="0" indent="0">
              <a:lnSpc>
                <a:spcPct val="200000"/>
              </a:lnSpc>
              <a:buNone/>
            </a:pPr>
            <a:r>
              <a:rPr lang="de-DE" sz="1800" dirty="0"/>
              <a:t>Die meisten Energieversorger sehen sich mittlerweile als Infrastrukturunternehmen und legen deshalb ihren Fokus auf die Digitalisierung ihrer Kernkompetenzen und die damit verbundenen Geschäftsprozesse wie die Abrechnung und das Forderungsmanagement. Damit soll eine Steigerung der Effizienz und gleichzeitig eine Verringerung der Kosten erreicht werden. Auch der Prozess des Energiehandels wird zunehmend von der Digitalisierung beeinflusst. Insbesondere durch den Aufbau und die Nutzung virtueller Kraftwerke soll die Erzeugung und Verteilung von Energie effizienter erfolgen. (</a:t>
            </a:r>
            <a:r>
              <a:rPr lang="de-DE" sz="1800" dirty="0" err="1"/>
              <a:t>PwC</a:t>
            </a:r>
            <a:r>
              <a:rPr lang="de-DE" sz="1800" dirty="0"/>
              <a:t>, 2016)</a:t>
            </a:r>
          </a:p>
        </p:txBody>
      </p:sp>
      <p:sp>
        <p:nvSpPr>
          <p:cNvPr id="10" name="Textplatzhalter 9">
            <a:extLst>
              <a:ext uri="{FF2B5EF4-FFF2-40B4-BE49-F238E27FC236}">
                <a16:creationId xmlns:a16="http://schemas.microsoft.com/office/drawing/2014/main" id="{6309AC5B-272E-2343-A81F-6277C3B1ABBD}"/>
              </a:ext>
            </a:extLst>
          </p:cNvPr>
          <p:cNvSpPr>
            <a:spLocks noGrp="1"/>
          </p:cNvSpPr>
          <p:nvPr>
            <p:ph type="body" sz="quarter" idx="10"/>
          </p:nvPr>
        </p:nvSpPr>
        <p:spPr/>
        <p:txBody>
          <a:bodyPr/>
          <a:lstStyle/>
          <a:p>
            <a:r>
              <a:rPr lang="de-DE" dirty="0"/>
              <a:t>Problemstellung</a:t>
            </a:r>
          </a:p>
        </p:txBody>
      </p:sp>
      <p:sp>
        <p:nvSpPr>
          <p:cNvPr id="7" name="Textfeld 6">
            <a:extLst>
              <a:ext uri="{FF2B5EF4-FFF2-40B4-BE49-F238E27FC236}">
                <a16:creationId xmlns:a16="http://schemas.microsoft.com/office/drawing/2014/main" id="{0310BC6C-D1AB-C74E-9673-B77EF85444A6}"/>
              </a:ext>
            </a:extLst>
          </p:cNvPr>
          <p:cNvSpPr txBox="1"/>
          <p:nvPr/>
        </p:nvSpPr>
        <p:spPr>
          <a:xfrm>
            <a:off x="179387" y="6264556"/>
            <a:ext cx="6462025" cy="215444"/>
          </a:xfrm>
          <a:prstGeom prst="rect">
            <a:avLst/>
          </a:prstGeom>
          <a:noFill/>
        </p:spPr>
        <p:txBody>
          <a:bodyPr wrap="none" rtlCol="0">
            <a:spAutoFit/>
          </a:bodyPr>
          <a:lstStyle/>
          <a:p>
            <a:r>
              <a:rPr lang="de-DE" sz="800" dirty="0"/>
              <a:t>Quelle: https://</a:t>
            </a:r>
            <a:r>
              <a:rPr lang="de-DE" sz="800" dirty="0" err="1"/>
              <a:t>blog.affinis.de</a:t>
            </a:r>
            <a:r>
              <a:rPr lang="de-DE" sz="800" dirty="0"/>
              <a:t>/</a:t>
            </a:r>
            <a:r>
              <a:rPr lang="de-DE" sz="800" dirty="0" err="1"/>
              <a:t>energieversorger</a:t>
            </a:r>
            <a:r>
              <a:rPr lang="de-DE" sz="800" dirty="0"/>
              <a:t>/herausforderungen-in-der-energiewirtschaft-digitalisierung-transformation-und-wettbewerb/</a:t>
            </a:r>
          </a:p>
        </p:txBody>
      </p:sp>
    </p:spTree>
    <p:extLst>
      <p:ext uri="{BB962C8B-B14F-4D97-AF65-F5344CB8AC3E}">
        <p14:creationId xmlns:p14="http://schemas.microsoft.com/office/powerpoint/2010/main" val="3826849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3D25BE-C022-5944-9EAF-C0B5953DEC8F}"/>
              </a:ext>
            </a:extLst>
          </p:cNvPr>
          <p:cNvSpPr>
            <a:spLocks noGrp="1"/>
          </p:cNvSpPr>
          <p:nvPr>
            <p:ph type="title"/>
          </p:nvPr>
        </p:nvSpPr>
        <p:spPr/>
        <p:txBody>
          <a:bodyPr/>
          <a:lstStyle/>
          <a:p>
            <a:r>
              <a:rPr lang="de-DE" dirty="0"/>
              <a:t>Problemstellung</a:t>
            </a:r>
          </a:p>
        </p:txBody>
      </p:sp>
      <p:sp>
        <p:nvSpPr>
          <p:cNvPr id="3" name="Inhaltsplatzhalter 2">
            <a:extLst>
              <a:ext uri="{FF2B5EF4-FFF2-40B4-BE49-F238E27FC236}">
                <a16:creationId xmlns:a16="http://schemas.microsoft.com/office/drawing/2014/main" id="{21E073AA-93D8-BC48-B57E-2AAEC8D926CD}"/>
              </a:ext>
            </a:extLst>
          </p:cNvPr>
          <p:cNvSpPr>
            <a:spLocks noGrp="1"/>
          </p:cNvSpPr>
          <p:nvPr>
            <p:ph idx="1"/>
          </p:nvPr>
        </p:nvSpPr>
        <p:spPr/>
        <p:txBody>
          <a:bodyPr/>
          <a:lstStyle/>
          <a:p>
            <a:pPr>
              <a:lnSpc>
                <a:spcPct val="150000"/>
              </a:lnSpc>
            </a:pPr>
            <a:r>
              <a:rPr lang="de-DE" dirty="0"/>
              <a:t>Das technische Ökosystem ist in vielen Bereichen noch nicht vollständig ausgereift</a:t>
            </a:r>
          </a:p>
          <a:p>
            <a:pPr>
              <a:lnSpc>
                <a:spcPct val="150000"/>
              </a:lnSpc>
            </a:pPr>
            <a:endParaRPr lang="de-DE" dirty="0"/>
          </a:p>
          <a:p>
            <a:pPr>
              <a:lnSpc>
                <a:spcPct val="150000"/>
              </a:lnSpc>
            </a:pPr>
            <a:r>
              <a:rPr lang="de-DE" dirty="0"/>
              <a:t>Es existieren noch wenige tragfähige Anwendungsfälle, bei denen das Potenzial einer Blockchain voll zur Geltung kommt</a:t>
            </a:r>
          </a:p>
          <a:p>
            <a:pPr>
              <a:lnSpc>
                <a:spcPct val="150000"/>
              </a:lnSpc>
            </a:pPr>
            <a:endParaRPr lang="de-DE" dirty="0"/>
          </a:p>
          <a:p>
            <a:pPr>
              <a:lnSpc>
                <a:spcPct val="150000"/>
              </a:lnSpc>
            </a:pPr>
            <a:r>
              <a:rPr lang="de-DE" dirty="0"/>
              <a:t>Rechtliche und regulatorische Fragestellungen sind in vielen Bereichen noch nicht abschließend geklärt</a:t>
            </a:r>
          </a:p>
          <a:p>
            <a:pPr>
              <a:lnSpc>
                <a:spcPct val="200000"/>
              </a:lnSpc>
            </a:pPr>
            <a:endParaRPr lang="de-DE" dirty="0"/>
          </a:p>
        </p:txBody>
      </p:sp>
      <p:sp>
        <p:nvSpPr>
          <p:cNvPr id="4" name="Textplatzhalter 3">
            <a:extLst>
              <a:ext uri="{FF2B5EF4-FFF2-40B4-BE49-F238E27FC236}">
                <a16:creationId xmlns:a16="http://schemas.microsoft.com/office/drawing/2014/main" id="{DDCD3A79-1F80-114D-88D8-54E1D90BAEC0}"/>
              </a:ext>
            </a:extLst>
          </p:cNvPr>
          <p:cNvSpPr>
            <a:spLocks noGrp="1"/>
          </p:cNvSpPr>
          <p:nvPr>
            <p:ph type="body" sz="quarter" idx="10"/>
          </p:nvPr>
        </p:nvSpPr>
        <p:spPr/>
        <p:txBody>
          <a:bodyPr/>
          <a:lstStyle/>
          <a:p>
            <a:endParaRPr lang="de-DE"/>
          </a:p>
        </p:txBody>
      </p:sp>
      <p:sp>
        <p:nvSpPr>
          <p:cNvPr id="5" name="Textfeld 4">
            <a:extLst>
              <a:ext uri="{FF2B5EF4-FFF2-40B4-BE49-F238E27FC236}">
                <a16:creationId xmlns:a16="http://schemas.microsoft.com/office/drawing/2014/main" id="{6A89B3D9-4872-844E-89C1-542C8FD52FD4}"/>
              </a:ext>
            </a:extLst>
          </p:cNvPr>
          <p:cNvSpPr txBox="1"/>
          <p:nvPr/>
        </p:nvSpPr>
        <p:spPr>
          <a:xfrm>
            <a:off x="174595" y="6264556"/>
            <a:ext cx="7031092" cy="215444"/>
          </a:xfrm>
          <a:prstGeom prst="rect">
            <a:avLst/>
          </a:prstGeom>
          <a:noFill/>
        </p:spPr>
        <p:txBody>
          <a:bodyPr wrap="none" rtlCol="0">
            <a:spAutoFit/>
          </a:bodyPr>
          <a:lstStyle/>
          <a:p>
            <a:r>
              <a:rPr lang="de-DE" sz="800" dirty="0"/>
              <a:t>Quelle: Blockchain-Technologie als Schlüssel für die Zukunft? – Prof. Dr. Hans Ulrich Buhl, Zahlungsverkehrssymposium 2017 Deutsche Bundesbank</a:t>
            </a:r>
          </a:p>
        </p:txBody>
      </p:sp>
    </p:spTree>
    <p:extLst>
      <p:ext uri="{BB962C8B-B14F-4D97-AF65-F5344CB8AC3E}">
        <p14:creationId xmlns:p14="http://schemas.microsoft.com/office/powerpoint/2010/main" val="82972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48654B-F398-0940-B01D-C9F347DE2AB6}"/>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a16="http://schemas.microsoft.com/office/drawing/2014/main" id="{E21D4C95-80B6-764B-BA44-32F297DF7D62}"/>
              </a:ext>
            </a:extLst>
          </p:cNvPr>
          <p:cNvSpPr>
            <a:spLocks noGrp="1"/>
          </p:cNvSpPr>
          <p:nvPr>
            <p:ph idx="1"/>
          </p:nvPr>
        </p:nvSpPr>
        <p:spPr/>
        <p:txBody>
          <a:bodyPr/>
          <a:lstStyle/>
          <a:p>
            <a:pPr>
              <a:lnSpc>
                <a:spcPct val="150000"/>
              </a:lnSpc>
            </a:pPr>
            <a:r>
              <a:rPr lang="de-DE" dirty="0"/>
              <a:t>Potentiale aufdecken</a:t>
            </a:r>
          </a:p>
          <a:p>
            <a:pPr lvl="1">
              <a:lnSpc>
                <a:spcPct val="150000"/>
              </a:lnSpc>
            </a:pPr>
            <a:r>
              <a:rPr lang="de-DE" dirty="0"/>
              <a:t>Energiesektor</a:t>
            </a:r>
          </a:p>
          <a:p>
            <a:pPr lvl="1">
              <a:lnSpc>
                <a:spcPct val="150000"/>
              </a:lnSpc>
            </a:pPr>
            <a:r>
              <a:rPr lang="de-DE" dirty="0"/>
              <a:t>Transfer auf andere Bereiche möglich?</a:t>
            </a:r>
          </a:p>
          <a:p>
            <a:pPr lvl="1">
              <a:lnSpc>
                <a:spcPct val="150000"/>
              </a:lnSpc>
            </a:pPr>
            <a:endParaRPr lang="de-DE" dirty="0"/>
          </a:p>
          <a:p>
            <a:pPr>
              <a:lnSpc>
                <a:spcPct val="150000"/>
              </a:lnSpc>
            </a:pPr>
            <a:r>
              <a:rPr lang="de-DE" dirty="0"/>
              <a:t>Kriterienkatalog für den Einsatz von DLT entwickeln</a:t>
            </a:r>
          </a:p>
          <a:p>
            <a:pPr>
              <a:lnSpc>
                <a:spcPct val="150000"/>
              </a:lnSpc>
            </a:pPr>
            <a:endParaRPr lang="de-DE" dirty="0"/>
          </a:p>
          <a:p>
            <a:pPr>
              <a:lnSpc>
                <a:spcPct val="150000"/>
              </a:lnSpc>
            </a:pPr>
            <a:r>
              <a:rPr lang="de-DE" dirty="0"/>
              <a:t>Ist / Soll Vergleich der Wertschöpfungskette</a:t>
            </a:r>
          </a:p>
          <a:p>
            <a:pPr>
              <a:lnSpc>
                <a:spcPct val="150000"/>
              </a:lnSpc>
            </a:pPr>
            <a:endParaRPr lang="de-DE" dirty="0"/>
          </a:p>
          <a:p>
            <a:pPr>
              <a:lnSpc>
                <a:spcPct val="150000"/>
              </a:lnSpc>
            </a:pPr>
            <a:r>
              <a:rPr lang="de-DE" dirty="0"/>
              <a:t>Prototyp</a:t>
            </a:r>
          </a:p>
          <a:p>
            <a:pPr>
              <a:lnSpc>
                <a:spcPct val="150000"/>
              </a:lnSpc>
            </a:pPr>
            <a:endParaRPr lang="de-DE" dirty="0"/>
          </a:p>
        </p:txBody>
      </p:sp>
      <p:sp>
        <p:nvSpPr>
          <p:cNvPr id="4" name="Textplatzhalter 3">
            <a:extLst>
              <a:ext uri="{FF2B5EF4-FFF2-40B4-BE49-F238E27FC236}">
                <a16:creationId xmlns:a16="http://schemas.microsoft.com/office/drawing/2014/main" id="{0A733BF9-85F7-824B-B4F6-F6F2F71675BB}"/>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227515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C6E5A4-21A3-324F-83E8-70CA02EFF543}"/>
              </a:ext>
            </a:extLst>
          </p:cNvPr>
          <p:cNvSpPr>
            <a:spLocks noGrp="1"/>
          </p:cNvSpPr>
          <p:nvPr>
            <p:ph type="title"/>
          </p:nvPr>
        </p:nvSpPr>
        <p:spPr/>
        <p:txBody>
          <a:bodyPr/>
          <a:lstStyle/>
          <a:p>
            <a:r>
              <a:rPr lang="de-DE" dirty="0" err="1"/>
              <a:t>Prototyping</a:t>
            </a:r>
            <a:endParaRPr lang="de-DE" dirty="0"/>
          </a:p>
        </p:txBody>
      </p:sp>
      <p:sp>
        <p:nvSpPr>
          <p:cNvPr id="4" name="Textplatzhalter 3">
            <a:extLst>
              <a:ext uri="{FF2B5EF4-FFF2-40B4-BE49-F238E27FC236}">
                <a16:creationId xmlns:a16="http://schemas.microsoft.com/office/drawing/2014/main" id="{340A72FF-75A2-6B4B-8B86-C73CA12E8CA1}"/>
              </a:ext>
            </a:extLst>
          </p:cNvPr>
          <p:cNvSpPr>
            <a:spLocks noGrp="1"/>
          </p:cNvSpPr>
          <p:nvPr>
            <p:ph type="body" sz="quarter" idx="10"/>
          </p:nvPr>
        </p:nvSpPr>
        <p:spPr/>
        <p:txBody>
          <a:bodyPr/>
          <a:lstStyle/>
          <a:p>
            <a:r>
              <a:rPr lang="de-DE" dirty="0"/>
              <a:t>Vorgehensweise</a:t>
            </a:r>
          </a:p>
        </p:txBody>
      </p:sp>
      <p:pic>
        <p:nvPicPr>
          <p:cNvPr id="5" name="Inhaltsplatzhalter 4">
            <a:extLst>
              <a:ext uri="{FF2B5EF4-FFF2-40B4-BE49-F238E27FC236}">
                <a16:creationId xmlns:a16="http://schemas.microsoft.com/office/drawing/2014/main" id="{11A92028-D8DB-614A-B415-68E6F5D77021}"/>
              </a:ext>
            </a:extLst>
          </p:cNvPr>
          <p:cNvPicPr>
            <a:picLocks noGrp="1" noChangeAspect="1"/>
          </p:cNvPicPr>
          <p:nvPr>
            <p:ph idx="1"/>
          </p:nvPr>
        </p:nvPicPr>
        <p:blipFill>
          <a:blip r:embed="rId2"/>
          <a:stretch>
            <a:fillRect/>
          </a:stretch>
        </p:blipFill>
        <p:spPr>
          <a:xfrm>
            <a:off x="452438" y="1402464"/>
            <a:ext cx="9001125" cy="4754747"/>
          </a:xfrm>
        </p:spPr>
      </p:pic>
    </p:spTree>
    <p:extLst>
      <p:ext uri="{BB962C8B-B14F-4D97-AF65-F5344CB8AC3E}">
        <p14:creationId xmlns:p14="http://schemas.microsoft.com/office/powerpoint/2010/main" val="1555541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11E71E-3964-1D4E-A619-F023E519C646}"/>
              </a:ext>
            </a:extLst>
          </p:cNvPr>
          <p:cNvSpPr>
            <a:spLocks noGrp="1"/>
          </p:cNvSpPr>
          <p:nvPr>
            <p:ph type="title"/>
          </p:nvPr>
        </p:nvSpPr>
        <p:spPr/>
        <p:txBody>
          <a:bodyPr/>
          <a:lstStyle/>
          <a:p>
            <a:r>
              <a:rPr lang="de-DE" dirty="0"/>
              <a:t>Vorgehensweise</a:t>
            </a:r>
          </a:p>
        </p:txBody>
      </p:sp>
      <p:sp>
        <p:nvSpPr>
          <p:cNvPr id="3" name="Inhaltsplatzhalter 2">
            <a:extLst>
              <a:ext uri="{FF2B5EF4-FFF2-40B4-BE49-F238E27FC236}">
                <a16:creationId xmlns:a16="http://schemas.microsoft.com/office/drawing/2014/main" id="{1BDDBBC2-B3C0-284D-AC27-5908E3C13D9C}"/>
              </a:ext>
            </a:extLst>
          </p:cNvPr>
          <p:cNvSpPr>
            <a:spLocks noGrp="1"/>
          </p:cNvSpPr>
          <p:nvPr>
            <p:ph idx="1"/>
          </p:nvPr>
        </p:nvSpPr>
        <p:spPr/>
        <p:txBody>
          <a:bodyPr/>
          <a:lstStyle/>
          <a:p>
            <a:pPr>
              <a:lnSpc>
                <a:spcPct val="150000"/>
              </a:lnSpc>
            </a:pPr>
            <a:r>
              <a:rPr lang="de-DE" dirty="0"/>
              <a:t>Entwicklung Lösungskonzept</a:t>
            </a:r>
          </a:p>
          <a:p>
            <a:pPr lvl="1">
              <a:lnSpc>
                <a:spcPct val="150000"/>
              </a:lnSpc>
            </a:pPr>
            <a:r>
              <a:rPr lang="de-DE" dirty="0"/>
              <a:t>Design Thinking</a:t>
            </a:r>
          </a:p>
          <a:p>
            <a:pPr lvl="1">
              <a:lnSpc>
                <a:spcPct val="150000"/>
              </a:lnSpc>
            </a:pPr>
            <a:endParaRPr lang="de-DE" dirty="0"/>
          </a:p>
          <a:p>
            <a:pPr>
              <a:lnSpc>
                <a:spcPct val="150000"/>
              </a:lnSpc>
            </a:pPr>
            <a:r>
              <a:rPr lang="de-DE" dirty="0"/>
              <a:t>Evaluation Lösungskonzept</a:t>
            </a:r>
          </a:p>
          <a:p>
            <a:pPr lvl="1">
              <a:lnSpc>
                <a:spcPct val="150000"/>
              </a:lnSpc>
            </a:pPr>
            <a:r>
              <a:rPr lang="de-DE" dirty="0" err="1"/>
              <a:t>Prototyping</a:t>
            </a:r>
            <a:endParaRPr lang="de-DE" dirty="0"/>
          </a:p>
          <a:p>
            <a:pPr lvl="1">
              <a:lnSpc>
                <a:spcPct val="150000"/>
              </a:lnSpc>
            </a:pPr>
            <a:endParaRPr lang="de-DE" dirty="0"/>
          </a:p>
          <a:p>
            <a:pPr>
              <a:lnSpc>
                <a:spcPct val="150000"/>
              </a:lnSpc>
            </a:pPr>
            <a:r>
              <a:rPr lang="de-DE" dirty="0"/>
              <a:t>Auswertung Lösungskonzept</a:t>
            </a:r>
          </a:p>
          <a:p>
            <a:pPr lvl="1">
              <a:lnSpc>
                <a:spcPct val="150000"/>
              </a:lnSpc>
            </a:pPr>
            <a:r>
              <a:rPr lang="de-DE" dirty="0"/>
              <a:t>Interviews</a:t>
            </a:r>
          </a:p>
        </p:txBody>
      </p:sp>
      <p:sp>
        <p:nvSpPr>
          <p:cNvPr id="4" name="Textplatzhalter 3">
            <a:extLst>
              <a:ext uri="{FF2B5EF4-FFF2-40B4-BE49-F238E27FC236}">
                <a16:creationId xmlns:a16="http://schemas.microsoft.com/office/drawing/2014/main" id="{2863615F-15DC-8F42-81DC-5506EB1A9F6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40958758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BE0843-F509-0D4D-929A-5B43B7118B65}"/>
              </a:ext>
            </a:extLst>
          </p:cNvPr>
          <p:cNvSpPr>
            <a:spLocks noGrp="1"/>
          </p:cNvSpPr>
          <p:nvPr>
            <p:ph type="title"/>
          </p:nvPr>
        </p:nvSpPr>
        <p:spPr/>
        <p:txBody>
          <a:bodyPr/>
          <a:lstStyle/>
          <a:p>
            <a:r>
              <a:rPr lang="de-DE" dirty="0"/>
              <a:t>Design Thinking</a:t>
            </a:r>
          </a:p>
        </p:txBody>
      </p:sp>
      <p:sp>
        <p:nvSpPr>
          <p:cNvPr id="4" name="Textplatzhalter 3">
            <a:extLst>
              <a:ext uri="{FF2B5EF4-FFF2-40B4-BE49-F238E27FC236}">
                <a16:creationId xmlns:a16="http://schemas.microsoft.com/office/drawing/2014/main" id="{302F32F9-8C4E-B54E-8BBC-464CB5DD71B4}"/>
              </a:ext>
            </a:extLst>
          </p:cNvPr>
          <p:cNvSpPr>
            <a:spLocks noGrp="1"/>
          </p:cNvSpPr>
          <p:nvPr>
            <p:ph type="body" sz="quarter" idx="10"/>
          </p:nvPr>
        </p:nvSpPr>
        <p:spPr/>
        <p:txBody>
          <a:bodyPr/>
          <a:lstStyle/>
          <a:p>
            <a:r>
              <a:rPr lang="de-DE" dirty="0"/>
              <a:t>Vorgehensweise</a:t>
            </a:r>
          </a:p>
        </p:txBody>
      </p:sp>
      <p:pic>
        <p:nvPicPr>
          <p:cNvPr id="5" name="Inhaltsplatzhalter 6">
            <a:extLst>
              <a:ext uri="{FF2B5EF4-FFF2-40B4-BE49-F238E27FC236}">
                <a16:creationId xmlns:a16="http://schemas.microsoft.com/office/drawing/2014/main" id="{051D26DA-504B-A547-8FEB-FCFD92D48D18}"/>
              </a:ext>
            </a:extLst>
          </p:cNvPr>
          <p:cNvPicPr>
            <a:picLocks noGrp="1" noChangeAspect="1"/>
          </p:cNvPicPr>
          <p:nvPr>
            <p:ph idx="1"/>
          </p:nvPr>
        </p:nvPicPr>
        <p:blipFill>
          <a:blip r:embed="rId3"/>
          <a:stretch>
            <a:fillRect/>
          </a:stretch>
        </p:blipFill>
        <p:spPr>
          <a:xfrm>
            <a:off x="1390650" y="2192337"/>
            <a:ext cx="7124700" cy="3175000"/>
          </a:xfrm>
        </p:spPr>
      </p:pic>
    </p:spTree>
    <p:extLst>
      <p:ext uri="{BB962C8B-B14F-4D97-AF65-F5344CB8AC3E}">
        <p14:creationId xmlns:p14="http://schemas.microsoft.com/office/powerpoint/2010/main" val="3375848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131097-6C54-E14D-A041-4BDFFDD5DB75}"/>
              </a:ext>
            </a:extLst>
          </p:cNvPr>
          <p:cNvSpPr>
            <a:spLocks noGrp="1"/>
          </p:cNvSpPr>
          <p:nvPr>
            <p:ph type="title"/>
          </p:nvPr>
        </p:nvSpPr>
        <p:spPr/>
        <p:txBody>
          <a:bodyPr/>
          <a:lstStyle/>
          <a:p>
            <a:r>
              <a:rPr lang="de-DE" dirty="0"/>
              <a:t>Zeitplan</a:t>
            </a:r>
          </a:p>
        </p:txBody>
      </p:sp>
      <p:graphicFrame>
        <p:nvGraphicFramePr>
          <p:cNvPr id="5" name="Inhaltsplatzhalter 4">
            <a:extLst>
              <a:ext uri="{FF2B5EF4-FFF2-40B4-BE49-F238E27FC236}">
                <a16:creationId xmlns:a16="http://schemas.microsoft.com/office/drawing/2014/main" id="{86DBCECE-C842-FC4A-8DFF-076FB6F5895F}"/>
              </a:ext>
            </a:extLst>
          </p:cNvPr>
          <p:cNvGraphicFramePr>
            <a:graphicFrameLocks noGrp="1"/>
          </p:cNvGraphicFramePr>
          <p:nvPr>
            <p:ph idx="1"/>
            <p:extLst>
              <p:ext uri="{D42A27DB-BD31-4B8C-83A1-F6EECF244321}">
                <p14:modId xmlns:p14="http://schemas.microsoft.com/office/powerpoint/2010/main" val="1454067041"/>
              </p:ext>
            </p:extLst>
          </p:nvPr>
        </p:nvGraphicFramePr>
        <p:xfrm>
          <a:off x="358824" y="1844824"/>
          <a:ext cx="9001126" cy="2966720"/>
        </p:xfrm>
        <a:graphic>
          <a:graphicData uri="http://schemas.openxmlformats.org/drawingml/2006/table">
            <a:tbl>
              <a:tblPr firstRow="1" bandRow="1">
                <a:tableStyleId>{073A0DAA-6AF3-43AB-8588-CEC1D06C72B9}</a:tableStyleId>
              </a:tblPr>
              <a:tblGrid>
                <a:gridCol w="4500563">
                  <a:extLst>
                    <a:ext uri="{9D8B030D-6E8A-4147-A177-3AD203B41FA5}">
                      <a16:colId xmlns:a16="http://schemas.microsoft.com/office/drawing/2014/main" val="4261501442"/>
                    </a:ext>
                  </a:extLst>
                </a:gridCol>
                <a:gridCol w="4500563">
                  <a:extLst>
                    <a:ext uri="{9D8B030D-6E8A-4147-A177-3AD203B41FA5}">
                      <a16:colId xmlns:a16="http://schemas.microsoft.com/office/drawing/2014/main" val="1182721486"/>
                    </a:ext>
                  </a:extLst>
                </a:gridCol>
              </a:tblGrid>
              <a:tr h="370840">
                <a:tc>
                  <a:txBody>
                    <a:bodyPr/>
                    <a:lstStyle/>
                    <a:p>
                      <a:r>
                        <a:rPr lang="de-DE" dirty="0"/>
                        <a:t>Phase</a:t>
                      </a:r>
                    </a:p>
                  </a:txBody>
                  <a:tcPr/>
                </a:tc>
                <a:tc>
                  <a:txBody>
                    <a:bodyPr/>
                    <a:lstStyle/>
                    <a:p>
                      <a:r>
                        <a:rPr lang="de-DE" dirty="0"/>
                        <a:t>Zeitraum</a:t>
                      </a:r>
                    </a:p>
                  </a:txBody>
                  <a:tcPr/>
                </a:tc>
                <a:extLst>
                  <a:ext uri="{0D108BD9-81ED-4DB2-BD59-A6C34878D82A}">
                    <a16:rowId xmlns:a16="http://schemas.microsoft.com/office/drawing/2014/main" val="327119654"/>
                  </a:ext>
                </a:extLst>
              </a:tr>
              <a:tr h="370840">
                <a:tc>
                  <a:txBody>
                    <a:bodyPr/>
                    <a:lstStyle/>
                    <a:p>
                      <a:r>
                        <a:rPr lang="de-DE" dirty="0"/>
                        <a:t>Literaturrecherche</a:t>
                      </a:r>
                    </a:p>
                  </a:txBody>
                  <a:tcPr/>
                </a:tc>
                <a:tc>
                  <a:txBody>
                    <a:bodyPr/>
                    <a:lstStyle/>
                    <a:p>
                      <a:r>
                        <a:rPr lang="de-DE" dirty="0"/>
                        <a:t>Juli</a:t>
                      </a:r>
                    </a:p>
                  </a:txBody>
                  <a:tcPr/>
                </a:tc>
                <a:extLst>
                  <a:ext uri="{0D108BD9-81ED-4DB2-BD59-A6C34878D82A}">
                    <a16:rowId xmlns:a16="http://schemas.microsoft.com/office/drawing/2014/main" val="132534763"/>
                  </a:ext>
                </a:extLst>
              </a:tr>
              <a:tr h="370840">
                <a:tc>
                  <a:txBody>
                    <a:bodyPr/>
                    <a:lstStyle/>
                    <a:p>
                      <a:r>
                        <a:rPr lang="de-DE" dirty="0"/>
                        <a:t>Einarbeitung und Auswahl </a:t>
                      </a:r>
                      <a:r>
                        <a:rPr lang="de-DE"/>
                        <a:t>d. Use </a:t>
                      </a:r>
                      <a:r>
                        <a:rPr lang="de-DE" dirty="0"/>
                        <a:t>Case</a:t>
                      </a:r>
                    </a:p>
                  </a:txBody>
                  <a:tcPr/>
                </a:tc>
                <a:tc>
                  <a:txBody>
                    <a:bodyPr/>
                    <a:lstStyle/>
                    <a:p>
                      <a:r>
                        <a:rPr lang="de-DE" dirty="0"/>
                        <a:t>August</a:t>
                      </a:r>
                    </a:p>
                  </a:txBody>
                  <a:tcPr/>
                </a:tc>
                <a:extLst>
                  <a:ext uri="{0D108BD9-81ED-4DB2-BD59-A6C34878D82A}">
                    <a16:rowId xmlns:a16="http://schemas.microsoft.com/office/drawing/2014/main" val="3253240301"/>
                  </a:ext>
                </a:extLst>
              </a:tr>
              <a:tr h="370840">
                <a:tc>
                  <a:txBody>
                    <a:bodyPr/>
                    <a:lstStyle/>
                    <a:p>
                      <a:r>
                        <a:rPr lang="de-DE" dirty="0"/>
                        <a:t>Lösungskonzept</a:t>
                      </a:r>
                    </a:p>
                  </a:txBody>
                  <a:tcPr/>
                </a:tc>
                <a:tc>
                  <a:txBody>
                    <a:bodyPr/>
                    <a:lstStyle/>
                    <a:p>
                      <a:r>
                        <a:rPr lang="de-DE" dirty="0"/>
                        <a:t>September</a:t>
                      </a:r>
                    </a:p>
                  </a:txBody>
                  <a:tcPr/>
                </a:tc>
                <a:extLst>
                  <a:ext uri="{0D108BD9-81ED-4DB2-BD59-A6C34878D82A}">
                    <a16:rowId xmlns:a16="http://schemas.microsoft.com/office/drawing/2014/main" val="3801100705"/>
                  </a:ext>
                </a:extLst>
              </a:tr>
              <a:tr h="370840">
                <a:tc>
                  <a:txBody>
                    <a:bodyPr/>
                    <a:lstStyle/>
                    <a:p>
                      <a:r>
                        <a:rPr lang="de-DE" dirty="0"/>
                        <a:t>Prototyp</a:t>
                      </a:r>
                    </a:p>
                  </a:txBody>
                  <a:tcPr/>
                </a:tc>
                <a:tc>
                  <a:txBody>
                    <a:bodyPr/>
                    <a:lstStyle/>
                    <a:p>
                      <a:r>
                        <a:rPr lang="de-DE" dirty="0"/>
                        <a:t>Oktober</a:t>
                      </a:r>
                    </a:p>
                  </a:txBody>
                  <a:tcPr/>
                </a:tc>
                <a:extLst>
                  <a:ext uri="{0D108BD9-81ED-4DB2-BD59-A6C34878D82A}">
                    <a16:rowId xmlns:a16="http://schemas.microsoft.com/office/drawing/2014/main" val="607887002"/>
                  </a:ext>
                </a:extLst>
              </a:tr>
              <a:tr h="370840">
                <a:tc>
                  <a:txBody>
                    <a:bodyPr/>
                    <a:lstStyle/>
                    <a:p>
                      <a:r>
                        <a:rPr lang="de-DE" dirty="0"/>
                        <a:t>Auswertung und Interviews</a:t>
                      </a:r>
                    </a:p>
                  </a:txBody>
                  <a:tcPr/>
                </a:tc>
                <a:tc>
                  <a:txBody>
                    <a:bodyPr/>
                    <a:lstStyle/>
                    <a:p>
                      <a:r>
                        <a:rPr lang="de-DE" dirty="0"/>
                        <a:t>November</a:t>
                      </a:r>
                    </a:p>
                  </a:txBody>
                  <a:tcPr/>
                </a:tc>
                <a:extLst>
                  <a:ext uri="{0D108BD9-81ED-4DB2-BD59-A6C34878D82A}">
                    <a16:rowId xmlns:a16="http://schemas.microsoft.com/office/drawing/2014/main" val="25643000"/>
                  </a:ext>
                </a:extLst>
              </a:tr>
              <a:tr h="370840">
                <a:tc>
                  <a:txBody>
                    <a:bodyPr/>
                    <a:lstStyle/>
                    <a:p>
                      <a:r>
                        <a:rPr lang="de-DE" dirty="0"/>
                        <a:t>Texte schreiben und QS</a:t>
                      </a:r>
                    </a:p>
                  </a:txBody>
                  <a:tcPr/>
                </a:tc>
                <a:tc>
                  <a:txBody>
                    <a:bodyPr/>
                    <a:lstStyle/>
                    <a:p>
                      <a:r>
                        <a:rPr lang="de-DE" dirty="0"/>
                        <a:t>Dezember</a:t>
                      </a:r>
                    </a:p>
                  </a:txBody>
                  <a:tcPr/>
                </a:tc>
                <a:extLst>
                  <a:ext uri="{0D108BD9-81ED-4DB2-BD59-A6C34878D82A}">
                    <a16:rowId xmlns:a16="http://schemas.microsoft.com/office/drawing/2014/main" val="1808007714"/>
                  </a:ext>
                </a:extLst>
              </a:tr>
              <a:tr h="370840">
                <a:tc>
                  <a:txBody>
                    <a:bodyPr/>
                    <a:lstStyle/>
                    <a:p>
                      <a:r>
                        <a:rPr lang="de-DE" dirty="0"/>
                        <a:t>Puffer und Abgabe</a:t>
                      </a:r>
                    </a:p>
                  </a:txBody>
                  <a:tcPr/>
                </a:tc>
                <a:tc>
                  <a:txBody>
                    <a:bodyPr/>
                    <a:lstStyle/>
                    <a:p>
                      <a:r>
                        <a:rPr lang="de-DE" dirty="0"/>
                        <a:t>Januar</a:t>
                      </a:r>
                    </a:p>
                  </a:txBody>
                  <a:tcPr/>
                </a:tc>
                <a:extLst>
                  <a:ext uri="{0D108BD9-81ED-4DB2-BD59-A6C34878D82A}">
                    <a16:rowId xmlns:a16="http://schemas.microsoft.com/office/drawing/2014/main" val="1633256398"/>
                  </a:ext>
                </a:extLst>
              </a:tr>
            </a:tbl>
          </a:graphicData>
        </a:graphic>
      </p:graphicFrame>
      <p:sp>
        <p:nvSpPr>
          <p:cNvPr id="4" name="Textplatzhalter 3">
            <a:extLst>
              <a:ext uri="{FF2B5EF4-FFF2-40B4-BE49-F238E27FC236}">
                <a16:creationId xmlns:a16="http://schemas.microsoft.com/office/drawing/2014/main" id="{8CF098C5-C4B0-5F41-A347-7FE08519E130}"/>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065626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0"/>
          </p:nvPr>
        </p:nvSpPr>
        <p:spPr/>
        <p:txBody>
          <a:bodyPr/>
          <a:lstStyle/>
          <a:p>
            <a:endParaRPr lang="de-DE"/>
          </a:p>
        </p:txBody>
      </p:sp>
      <p:sp>
        <p:nvSpPr>
          <p:cNvPr id="3" name="Textplatzhalter 2"/>
          <p:cNvSpPr>
            <a:spLocks noGrp="1"/>
          </p:cNvSpPr>
          <p:nvPr>
            <p:ph type="body" sz="quarter" idx="12"/>
          </p:nvPr>
        </p:nvSpPr>
        <p:spPr/>
        <p:txBody>
          <a:bodyPr/>
          <a:lstStyle/>
          <a:p>
            <a:endParaRPr lang="de-DE"/>
          </a:p>
        </p:txBody>
      </p:sp>
    </p:spTree>
    <p:extLst>
      <p:ext uri="{BB962C8B-B14F-4D97-AF65-F5344CB8AC3E}">
        <p14:creationId xmlns:p14="http://schemas.microsoft.com/office/powerpoint/2010/main" val="417973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D4258EA-967D-8143-A9D9-FD38D1808C61}"/>
              </a:ext>
            </a:extLst>
          </p:cNvPr>
          <p:cNvSpPr>
            <a:spLocks noGrp="1"/>
          </p:cNvSpPr>
          <p:nvPr>
            <p:ph type="title"/>
          </p:nvPr>
        </p:nvSpPr>
        <p:spPr/>
        <p:txBody>
          <a:bodyPr/>
          <a:lstStyle/>
          <a:p>
            <a:r>
              <a:rPr lang="de-DE" dirty="0"/>
              <a:t>Motivation</a:t>
            </a:r>
          </a:p>
        </p:txBody>
      </p:sp>
      <p:sp>
        <p:nvSpPr>
          <p:cNvPr id="3" name="Inhaltsplatzhalter 2">
            <a:extLst>
              <a:ext uri="{FF2B5EF4-FFF2-40B4-BE49-F238E27FC236}">
                <a16:creationId xmlns:a16="http://schemas.microsoft.com/office/drawing/2014/main" id="{4FBC4DC4-2D55-1941-B881-1D20E270C9D5}"/>
              </a:ext>
            </a:extLst>
          </p:cNvPr>
          <p:cNvSpPr>
            <a:spLocks noGrp="1"/>
          </p:cNvSpPr>
          <p:nvPr>
            <p:ph idx="1"/>
          </p:nvPr>
        </p:nvSpPr>
        <p:spPr/>
        <p:txBody>
          <a:bodyPr/>
          <a:lstStyle/>
          <a:p>
            <a:pPr>
              <a:lnSpc>
                <a:spcPct val="150000"/>
              </a:lnSpc>
            </a:pPr>
            <a:r>
              <a:rPr lang="de-DE" dirty="0"/>
              <a:t>„Blockchain ist eine Technologie, deren Möglichkeiten unsere Vorstellungskraft derzeit noch übersteigen“</a:t>
            </a:r>
            <a:br>
              <a:rPr lang="de-DE" dirty="0"/>
            </a:br>
            <a:r>
              <a:rPr lang="de-DE" sz="1100" dirty="0"/>
              <a:t>Sven </a:t>
            </a:r>
            <a:r>
              <a:rPr lang="de-DE" sz="1100" dirty="0" err="1"/>
              <a:t>Korschinowski</a:t>
            </a:r>
            <a:r>
              <a:rPr lang="de-DE" sz="1100" dirty="0"/>
              <a:t>, Partner KPMG</a:t>
            </a:r>
            <a:endParaRPr lang="de-DE" dirty="0"/>
          </a:p>
          <a:p>
            <a:pPr>
              <a:lnSpc>
                <a:spcPct val="150000"/>
              </a:lnSpc>
            </a:pPr>
            <a:r>
              <a:rPr lang="de-DE" dirty="0"/>
              <a:t>„Erste Ripple-Echtzeitüberweisung von Kanada nach Deutschland: Bank nutzt Blockchain-SAP-Technologie“</a:t>
            </a:r>
            <a:br>
              <a:rPr lang="de-DE" dirty="0"/>
            </a:br>
            <a:r>
              <a:rPr lang="de-DE" sz="1100" dirty="0"/>
              <a:t>IT Finanzmagazin, Juli 2016</a:t>
            </a:r>
            <a:endParaRPr lang="de-DE" sz="1000" dirty="0"/>
          </a:p>
          <a:p>
            <a:pPr>
              <a:lnSpc>
                <a:spcPct val="150000"/>
              </a:lnSpc>
            </a:pPr>
            <a:r>
              <a:rPr lang="de-DE" dirty="0"/>
              <a:t>3 Literatureinträge auf „Wikipedia“</a:t>
            </a:r>
          </a:p>
          <a:p>
            <a:pPr>
              <a:lnSpc>
                <a:spcPct val="150000"/>
              </a:lnSpc>
            </a:pPr>
            <a:endParaRPr lang="de-DE" dirty="0"/>
          </a:p>
        </p:txBody>
      </p:sp>
      <p:sp>
        <p:nvSpPr>
          <p:cNvPr id="4" name="Textplatzhalter 3">
            <a:extLst>
              <a:ext uri="{FF2B5EF4-FFF2-40B4-BE49-F238E27FC236}">
                <a16:creationId xmlns:a16="http://schemas.microsoft.com/office/drawing/2014/main" id="{2808AB92-1F93-104D-BD71-6F5A77B6A9E3}"/>
              </a:ext>
            </a:extLst>
          </p:cNvPr>
          <p:cNvSpPr>
            <a:spLocks noGrp="1"/>
          </p:cNvSpPr>
          <p:nvPr>
            <p:ph type="body" sz="quarter" idx="10"/>
          </p:nvPr>
        </p:nvSpPr>
        <p:spPr/>
        <p:txBody>
          <a:bodyPr/>
          <a:lstStyle/>
          <a:p>
            <a:endParaRPr lang="de-DE"/>
          </a:p>
        </p:txBody>
      </p:sp>
      <p:pic>
        <p:nvPicPr>
          <p:cNvPr id="5" name="Grafik 4">
            <a:extLst>
              <a:ext uri="{FF2B5EF4-FFF2-40B4-BE49-F238E27FC236}">
                <a16:creationId xmlns:a16="http://schemas.microsoft.com/office/drawing/2014/main" id="{C851EBEA-1037-2A43-9C02-59CE9B38A9F1}"/>
              </a:ext>
            </a:extLst>
          </p:cNvPr>
          <p:cNvPicPr>
            <a:picLocks noChangeAspect="1"/>
          </p:cNvPicPr>
          <p:nvPr/>
        </p:nvPicPr>
        <p:blipFill>
          <a:blip r:embed="rId3"/>
          <a:stretch>
            <a:fillRect/>
          </a:stretch>
        </p:blipFill>
        <p:spPr>
          <a:xfrm>
            <a:off x="2231095" y="4725144"/>
            <a:ext cx="5256584" cy="1593705"/>
          </a:xfrm>
          <a:prstGeom prst="rect">
            <a:avLst/>
          </a:prstGeom>
        </p:spPr>
      </p:pic>
    </p:spTree>
    <p:extLst>
      <p:ext uri="{BB962C8B-B14F-4D97-AF65-F5344CB8AC3E}">
        <p14:creationId xmlns:p14="http://schemas.microsoft.com/office/powerpoint/2010/main" val="4043194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DCF80B-59E5-DD43-B3BA-69D8006B1271}"/>
              </a:ext>
            </a:extLst>
          </p:cNvPr>
          <p:cNvSpPr>
            <a:spLocks noGrp="1"/>
          </p:cNvSpPr>
          <p:nvPr>
            <p:ph type="title"/>
          </p:nvPr>
        </p:nvSpPr>
        <p:spPr/>
        <p:txBody>
          <a:bodyPr/>
          <a:lstStyle/>
          <a:p>
            <a:r>
              <a:rPr lang="de-DE" dirty="0"/>
              <a:t>Blockchain</a:t>
            </a:r>
          </a:p>
        </p:txBody>
      </p:sp>
      <p:sp>
        <p:nvSpPr>
          <p:cNvPr id="3" name="Inhaltsplatzhalter 2">
            <a:extLst>
              <a:ext uri="{FF2B5EF4-FFF2-40B4-BE49-F238E27FC236}">
                <a16:creationId xmlns:a16="http://schemas.microsoft.com/office/drawing/2014/main" id="{FD7B39F5-8EED-A140-8E2B-068F8304FA41}"/>
              </a:ext>
            </a:extLst>
          </p:cNvPr>
          <p:cNvSpPr>
            <a:spLocks noGrp="1"/>
          </p:cNvSpPr>
          <p:nvPr>
            <p:ph sz="half" idx="1"/>
          </p:nvPr>
        </p:nvSpPr>
        <p:spPr/>
        <p:txBody>
          <a:bodyPr/>
          <a:lstStyle/>
          <a:p>
            <a:pPr>
              <a:lnSpc>
                <a:spcPct val="150000"/>
              </a:lnSpc>
            </a:pPr>
            <a:r>
              <a:rPr lang="de-DE" sz="2400" dirty="0"/>
              <a:t>Kryptografische</a:t>
            </a:r>
            <a:r>
              <a:rPr lang="de-DE" dirty="0"/>
              <a:t> </a:t>
            </a:r>
            <a:r>
              <a:rPr lang="de-DE" sz="2400" dirty="0"/>
              <a:t>Methoden</a:t>
            </a:r>
            <a:endParaRPr lang="de-DE" dirty="0"/>
          </a:p>
          <a:p>
            <a:pPr lvl="1">
              <a:lnSpc>
                <a:spcPct val="150000"/>
              </a:lnSpc>
            </a:pPr>
            <a:r>
              <a:rPr lang="de-DE" sz="2000" dirty="0"/>
              <a:t>Public-Key </a:t>
            </a:r>
            <a:r>
              <a:rPr lang="de-DE" sz="2000" dirty="0" err="1"/>
              <a:t>Authorizations</a:t>
            </a:r>
            <a:endParaRPr lang="de-DE" sz="2000" dirty="0"/>
          </a:p>
          <a:p>
            <a:pPr lvl="1">
              <a:lnSpc>
                <a:spcPct val="150000"/>
              </a:lnSpc>
            </a:pPr>
            <a:r>
              <a:rPr lang="de-DE" sz="2000" dirty="0"/>
              <a:t>Digital </a:t>
            </a:r>
            <a:r>
              <a:rPr lang="de-DE" sz="2000" dirty="0" err="1"/>
              <a:t>Signatures</a:t>
            </a:r>
            <a:endParaRPr lang="de-DE" sz="2000" dirty="0"/>
          </a:p>
          <a:p>
            <a:pPr>
              <a:lnSpc>
                <a:spcPct val="150000"/>
              </a:lnSpc>
            </a:pPr>
            <a:r>
              <a:rPr lang="de-DE" sz="2400" dirty="0"/>
              <a:t>Datenstrukturen</a:t>
            </a:r>
            <a:endParaRPr lang="de-DE" dirty="0"/>
          </a:p>
          <a:p>
            <a:pPr lvl="1">
              <a:lnSpc>
                <a:spcPct val="150000"/>
              </a:lnSpc>
            </a:pPr>
            <a:r>
              <a:rPr lang="de-DE" sz="2000" dirty="0" err="1"/>
              <a:t>Linked</a:t>
            </a:r>
            <a:r>
              <a:rPr lang="de-DE" sz="2000" dirty="0"/>
              <a:t> List</a:t>
            </a:r>
          </a:p>
          <a:p>
            <a:pPr lvl="1">
              <a:lnSpc>
                <a:spcPct val="150000"/>
              </a:lnSpc>
            </a:pPr>
            <a:r>
              <a:rPr lang="de-DE" sz="2000" dirty="0" err="1"/>
              <a:t>Directed</a:t>
            </a:r>
            <a:r>
              <a:rPr lang="de-DE" sz="2000" dirty="0"/>
              <a:t> </a:t>
            </a:r>
            <a:r>
              <a:rPr lang="de-DE" sz="2000" dirty="0" err="1"/>
              <a:t>Acyclic</a:t>
            </a:r>
            <a:r>
              <a:rPr lang="de-DE" sz="2000" dirty="0"/>
              <a:t> Graph</a:t>
            </a:r>
          </a:p>
          <a:p>
            <a:pPr>
              <a:lnSpc>
                <a:spcPct val="150000"/>
              </a:lnSpc>
            </a:pPr>
            <a:endParaRPr lang="de-DE" dirty="0"/>
          </a:p>
        </p:txBody>
      </p:sp>
      <p:sp>
        <p:nvSpPr>
          <p:cNvPr id="6" name="Inhaltsplatzhalter 5">
            <a:extLst>
              <a:ext uri="{FF2B5EF4-FFF2-40B4-BE49-F238E27FC236}">
                <a16:creationId xmlns:a16="http://schemas.microsoft.com/office/drawing/2014/main" id="{65BCBD80-A961-4343-9291-23FED35521FB}"/>
              </a:ext>
            </a:extLst>
          </p:cNvPr>
          <p:cNvSpPr>
            <a:spLocks noGrp="1"/>
          </p:cNvSpPr>
          <p:nvPr>
            <p:ph sz="half" idx="2"/>
          </p:nvPr>
        </p:nvSpPr>
        <p:spPr/>
        <p:txBody>
          <a:bodyPr/>
          <a:lstStyle/>
          <a:p>
            <a:pPr>
              <a:lnSpc>
                <a:spcPct val="150000"/>
              </a:lnSpc>
            </a:pPr>
            <a:r>
              <a:rPr lang="de-DE" sz="2400" dirty="0"/>
              <a:t>Distributed</a:t>
            </a:r>
          </a:p>
          <a:p>
            <a:pPr>
              <a:lnSpc>
                <a:spcPct val="150000"/>
              </a:lnSpc>
            </a:pPr>
            <a:r>
              <a:rPr lang="de-DE" sz="2400" dirty="0"/>
              <a:t>Peer-</a:t>
            </a:r>
            <a:r>
              <a:rPr lang="de-DE" sz="2400" dirty="0" err="1"/>
              <a:t>to</a:t>
            </a:r>
            <a:r>
              <a:rPr lang="de-DE" sz="2400" dirty="0"/>
              <a:t>-</a:t>
            </a:r>
            <a:r>
              <a:rPr lang="de-DE" sz="2400" dirty="0" err="1"/>
              <a:t>peer</a:t>
            </a:r>
            <a:endParaRPr lang="de-DE" sz="2400" dirty="0"/>
          </a:p>
          <a:p>
            <a:pPr>
              <a:lnSpc>
                <a:spcPct val="150000"/>
              </a:lnSpc>
            </a:pPr>
            <a:r>
              <a:rPr lang="de-DE" sz="2400" dirty="0"/>
              <a:t>Consensus </a:t>
            </a:r>
            <a:r>
              <a:rPr lang="de-DE" sz="2400" dirty="0" err="1"/>
              <a:t>protocol</a:t>
            </a:r>
            <a:endParaRPr lang="de-DE" sz="2400" dirty="0"/>
          </a:p>
          <a:p>
            <a:pPr>
              <a:lnSpc>
                <a:spcPct val="150000"/>
              </a:lnSpc>
            </a:pPr>
            <a:r>
              <a:rPr lang="de-DE" sz="2400" dirty="0" err="1"/>
              <a:t>Ledger</a:t>
            </a:r>
            <a:endParaRPr lang="de-DE" sz="2400" dirty="0"/>
          </a:p>
          <a:p>
            <a:pPr>
              <a:lnSpc>
                <a:spcPct val="150000"/>
              </a:lnSpc>
            </a:pPr>
            <a:r>
              <a:rPr lang="de-DE" sz="2400" dirty="0"/>
              <a:t>(Pseudo) Anonymous</a:t>
            </a:r>
          </a:p>
          <a:p>
            <a:pPr>
              <a:lnSpc>
                <a:spcPct val="150000"/>
              </a:lnSpc>
            </a:pPr>
            <a:r>
              <a:rPr lang="de-DE" sz="2400" dirty="0"/>
              <a:t>Smart </a:t>
            </a:r>
            <a:r>
              <a:rPr lang="de-DE" sz="2400" dirty="0" err="1"/>
              <a:t>Contracts</a:t>
            </a:r>
            <a:endParaRPr lang="de-DE" sz="2400" dirty="0"/>
          </a:p>
          <a:p>
            <a:pPr>
              <a:lnSpc>
                <a:spcPct val="150000"/>
              </a:lnSpc>
            </a:pPr>
            <a:endParaRPr lang="de-DE" sz="2400" dirty="0"/>
          </a:p>
        </p:txBody>
      </p:sp>
      <p:sp>
        <p:nvSpPr>
          <p:cNvPr id="4" name="Textplatzhalter 3">
            <a:extLst>
              <a:ext uri="{FF2B5EF4-FFF2-40B4-BE49-F238E27FC236}">
                <a16:creationId xmlns:a16="http://schemas.microsoft.com/office/drawing/2014/main" id="{8FE3748B-BEDF-7E48-9BFF-A1E16DC89113}"/>
              </a:ext>
            </a:extLst>
          </p:cNvPr>
          <p:cNvSpPr>
            <a:spLocks noGrp="1"/>
          </p:cNvSpPr>
          <p:nvPr>
            <p:ph type="body" sz="quarter" idx="10"/>
          </p:nvPr>
        </p:nvSpPr>
        <p:spPr/>
        <p:txBody>
          <a:bodyPr/>
          <a:lstStyle/>
          <a:p>
            <a:r>
              <a:rPr lang="de-DE" dirty="0"/>
              <a:t>Motivation</a:t>
            </a:r>
          </a:p>
        </p:txBody>
      </p:sp>
    </p:spTree>
    <p:extLst>
      <p:ext uri="{BB962C8B-B14F-4D97-AF65-F5344CB8AC3E}">
        <p14:creationId xmlns:p14="http://schemas.microsoft.com/office/powerpoint/2010/main" val="1327305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84CF8BB2-90F8-934B-A493-B7B2F0230C9F}"/>
              </a:ext>
            </a:extLst>
          </p:cNvPr>
          <p:cNvSpPr>
            <a:spLocks noGrp="1"/>
          </p:cNvSpPr>
          <p:nvPr>
            <p:ph type="title"/>
          </p:nvPr>
        </p:nvSpPr>
        <p:spPr/>
        <p:txBody>
          <a:bodyPr/>
          <a:lstStyle/>
          <a:p>
            <a:r>
              <a:rPr lang="de-DE" dirty="0"/>
              <a:t>Blockchain</a:t>
            </a:r>
          </a:p>
        </p:txBody>
      </p:sp>
      <p:pic>
        <p:nvPicPr>
          <p:cNvPr id="9" name="Inhaltsplatzhalter 8">
            <a:extLst>
              <a:ext uri="{FF2B5EF4-FFF2-40B4-BE49-F238E27FC236}">
                <a16:creationId xmlns:a16="http://schemas.microsoft.com/office/drawing/2014/main" id="{C9C3DA25-9A28-0247-BB44-C0249BC7BEBC}"/>
              </a:ext>
            </a:extLst>
          </p:cNvPr>
          <p:cNvPicPr>
            <a:picLocks noGrp="1" noChangeAspect="1"/>
          </p:cNvPicPr>
          <p:nvPr>
            <p:ph idx="1"/>
          </p:nvPr>
        </p:nvPicPr>
        <p:blipFill>
          <a:blip r:embed="rId3"/>
          <a:stretch>
            <a:fillRect/>
          </a:stretch>
        </p:blipFill>
        <p:spPr>
          <a:xfrm>
            <a:off x="711633" y="1079500"/>
            <a:ext cx="8482735" cy="5400675"/>
          </a:xfrm>
          <a:prstGeom prst="rect">
            <a:avLst/>
          </a:prstGeom>
        </p:spPr>
      </p:pic>
      <p:sp>
        <p:nvSpPr>
          <p:cNvPr id="8" name="Textplatzhalter 7">
            <a:extLst>
              <a:ext uri="{FF2B5EF4-FFF2-40B4-BE49-F238E27FC236}">
                <a16:creationId xmlns:a16="http://schemas.microsoft.com/office/drawing/2014/main" id="{D2D79F6B-CB08-494C-8ED6-1270C3FC6D33}"/>
              </a:ext>
            </a:extLst>
          </p:cNvPr>
          <p:cNvSpPr>
            <a:spLocks noGrp="1"/>
          </p:cNvSpPr>
          <p:nvPr>
            <p:ph type="body" sz="quarter" idx="10"/>
          </p:nvPr>
        </p:nvSpPr>
        <p:spPr/>
        <p:txBody>
          <a:bodyPr/>
          <a:lstStyle/>
          <a:p>
            <a:r>
              <a:rPr lang="de-DE" dirty="0"/>
              <a:t>Motivation</a:t>
            </a:r>
          </a:p>
        </p:txBody>
      </p:sp>
      <p:sp>
        <p:nvSpPr>
          <p:cNvPr id="10" name="Textfeld 9">
            <a:extLst>
              <a:ext uri="{FF2B5EF4-FFF2-40B4-BE49-F238E27FC236}">
                <a16:creationId xmlns:a16="http://schemas.microsoft.com/office/drawing/2014/main" id="{FB1EE786-0955-064F-80FB-F86508D17670}"/>
              </a:ext>
            </a:extLst>
          </p:cNvPr>
          <p:cNvSpPr txBox="1"/>
          <p:nvPr/>
        </p:nvSpPr>
        <p:spPr>
          <a:xfrm>
            <a:off x="179387" y="6264731"/>
            <a:ext cx="6984776" cy="215444"/>
          </a:xfrm>
          <a:prstGeom prst="rect">
            <a:avLst/>
          </a:prstGeom>
          <a:noFill/>
        </p:spPr>
        <p:txBody>
          <a:bodyPr wrap="square" rtlCol="0">
            <a:spAutoFit/>
          </a:bodyPr>
          <a:lstStyle/>
          <a:p>
            <a:r>
              <a:rPr lang="de-DE" sz="800" dirty="0"/>
              <a:t>Quelle: https://</a:t>
            </a:r>
            <a:r>
              <a:rPr lang="de-DE" sz="800" dirty="0" err="1"/>
              <a:t>www.kisspng.com</a:t>
            </a:r>
            <a:r>
              <a:rPr lang="de-DE" sz="800" dirty="0"/>
              <a:t>/png-merkle-tree-hash-function-blockchain-data-structur-1518180/</a:t>
            </a:r>
          </a:p>
        </p:txBody>
      </p:sp>
    </p:spTree>
    <p:extLst>
      <p:ext uri="{BB962C8B-B14F-4D97-AF65-F5344CB8AC3E}">
        <p14:creationId xmlns:p14="http://schemas.microsoft.com/office/powerpoint/2010/main" val="770547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C3E9F9-AFFB-B141-A626-D64029D42261}"/>
              </a:ext>
            </a:extLst>
          </p:cNvPr>
          <p:cNvSpPr>
            <a:spLocks noGrp="1"/>
          </p:cNvSpPr>
          <p:nvPr>
            <p:ph type="title"/>
          </p:nvPr>
        </p:nvSpPr>
        <p:spPr/>
        <p:txBody>
          <a:bodyPr/>
          <a:lstStyle/>
          <a:p>
            <a:r>
              <a:rPr lang="de-DE" dirty="0"/>
              <a:t>Blockchain</a:t>
            </a:r>
          </a:p>
        </p:txBody>
      </p:sp>
      <p:pic>
        <p:nvPicPr>
          <p:cNvPr id="5" name="Inhaltsplatzhalter 4">
            <a:extLst>
              <a:ext uri="{FF2B5EF4-FFF2-40B4-BE49-F238E27FC236}">
                <a16:creationId xmlns:a16="http://schemas.microsoft.com/office/drawing/2014/main" id="{1A20A1DF-C70A-3F46-A6CF-9B8EAFAED21F}"/>
              </a:ext>
            </a:extLst>
          </p:cNvPr>
          <p:cNvPicPr>
            <a:picLocks noGrp="1" noChangeAspect="1"/>
          </p:cNvPicPr>
          <p:nvPr>
            <p:ph idx="1"/>
          </p:nvPr>
        </p:nvPicPr>
        <p:blipFill>
          <a:blip r:embed="rId2"/>
          <a:stretch>
            <a:fillRect/>
          </a:stretch>
        </p:blipFill>
        <p:spPr>
          <a:xfrm>
            <a:off x="452438" y="2025232"/>
            <a:ext cx="9001125" cy="3509210"/>
          </a:xfrm>
          <a:prstGeom prst="rect">
            <a:avLst/>
          </a:prstGeom>
        </p:spPr>
      </p:pic>
      <p:sp>
        <p:nvSpPr>
          <p:cNvPr id="4" name="Textplatzhalter 3">
            <a:extLst>
              <a:ext uri="{FF2B5EF4-FFF2-40B4-BE49-F238E27FC236}">
                <a16:creationId xmlns:a16="http://schemas.microsoft.com/office/drawing/2014/main" id="{1DB3A957-7DB7-2E4E-8D5C-EF47443E8896}"/>
              </a:ext>
            </a:extLst>
          </p:cNvPr>
          <p:cNvSpPr>
            <a:spLocks noGrp="1"/>
          </p:cNvSpPr>
          <p:nvPr>
            <p:ph type="body" sz="quarter" idx="10"/>
          </p:nvPr>
        </p:nvSpPr>
        <p:spPr/>
        <p:txBody>
          <a:bodyPr/>
          <a:lstStyle/>
          <a:p>
            <a:r>
              <a:rPr lang="de-DE" dirty="0"/>
              <a:t>Motivation</a:t>
            </a:r>
          </a:p>
        </p:txBody>
      </p:sp>
      <p:sp>
        <p:nvSpPr>
          <p:cNvPr id="6" name="Textfeld 5">
            <a:extLst>
              <a:ext uri="{FF2B5EF4-FFF2-40B4-BE49-F238E27FC236}">
                <a16:creationId xmlns:a16="http://schemas.microsoft.com/office/drawing/2014/main" id="{8EC73E34-5B44-0F45-8515-D55F8BFBD7FE}"/>
              </a:ext>
            </a:extLst>
          </p:cNvPr>
          <p:cNvSpPr txBox="1"/>
          <p:nvPr/>
        </p:nvSpPr>
        <p:spPr>
          <a:xfrm>
            <a:off x="179387" y="6264731"/>
            <a:ext cx="6984776" cy="215444"/>
          </a:xfrm>
          <a:prstGeom prst="rect">
            <a:avLst/>
          </a:prstGeom>
          <a:noFill/>
        </p:spPr>
        <p:txBody>
          <a:bodyPr wrap="square" rtlCol="0">
            <a:spAutoFit/>
          </a:bodyPr>
          <a:lstStyle/>
          <a:p>
            <a:r>
              <a:rPr lang="de-DE" sz="800" dirty="0"/>
              <a:t>Quelle: https://</a:t>
            </a:r>
            <a:r>
              <a:rPr lang="de-DE" sz="800" dirty="0" err="1"/>
              <a:t>blockgeeks.com</a:t>
            </a:r>
            <a:r>
              <a:rPr lang="de-DE" sz="800" dirty="0"/>
              <a:t>/</a:t>
            </a:r>
            <a:r>
              <a:rPr lang="de-DE" sz="800" dirty="0" err="1"/>
              <a:t>guides</a:t>
            </a:r>
            <a:r>
              <a:rPr lang="de-DE" sz="800" dirty="0"/>
              <a:t>/</a:t>
            </a:r>
            <a:r>
              <a:rPr lang="de-DE" sz="800" dirty="0" err="1"/>
              <a:t>what-is-hashing</a:t>
            </a:r>
            <a:r>
              <a:rPr lang="de-DE" sz="800" dirty="0"/>
              <a:t>/</a:t>
            </a:r>
          </a:p>
        </p:txBody>
      </p:sp>
    </p:spTree>
    <p:extLst>
      <p:ext uri="{BB962C8B-B14F-4D97-AF65-F5344CB8AC3E}">
        <p14:creationId xmlns:p14="http://schemas.microsoft.com/office/powerpoint/2010/main" val="646904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8CE570-47B6-5E4C-B747-E1CFD0745CCE}"/>
              </a:ext>
            </a:extLst>
          </p:cNvPr>
          <p:cNvSpPr>
            <a:spLocks noGrp="1"/>
          </p:cNvSpPr>
          <p:nvPr>
            <p:ph type="title"/>
          </p:nvPr>
        </p:nvSpPr>
        <p:spPr/>
        <p:txBody>
          <a:bodyPr/>
          <a:lstStyle/>
          <a:p>
            <a:r>
              <a:rPr lang="de-DE" dirty="0"/>
              <a:t>Blockchain</a:t>
            </a:r>
          </a:p>
        </p:txBody>
      </p:sp>
      <p:sp>
        <p:nvSpPr>
          <p:cNvPr id="5" name="Textplatzhalter 4">
            <a:extLst>
              <a:ext uri="{FF2B5EF4-FFF2-40B4-BE49-F238E27FC236}">
                <a16:creationId xmlns:a16="http://schemas.microsoft.com/office/drawing/2014/main" id="{9A317D05-2F62-7843-A59E-437336EC9963}"/>
              </a:ext>
            </a:extLst>
          </p:cNvPr>
          <p:cNvSpPr>
            <a:spLocks noGrp="1"/>
          </p:cNvSpPr>
          <p:nvPr>
            <p:ph type="body" sz="quarter" idx="10"/>
          </p:nvPr>
        </p:nvSpPr>
        <p:spPr/>
        <p:txBody>
          <a:bodyPr/>
          <a:lstStyle/>
          <a:p>
            <a:r>
              <a:rPr lang="de-DE" dirty="0"/>
              <a:t>Motivation</a:t>
            </a:r>
          </a:p>
        </p:txBody>
      </p:sp>
      <p:pic>
        <p:nvPicPr>
          <p:cNvPr id="6" name="Inhaltsplatzhalter 4">
            <a:extLst>
              <a:ext uri="{FF2B5EF4-FFF2-40B4-BE49-F238E27FC236}">
                <a16:creationId xmlns:a16="http://schemas.microsoft.com/office/drawing/2014/main" id="{60DAD910-0EC8-5243-BD42-F22E83E9ACD4}"/>
              </a:ext>
            </a:extLst>
          </p:cNvPr>
          <p:cNvPicPr>
            <a:picLocks noGrp="1" noChangeAspect="1"/>
          </p:cNvPicPr>
          <p:nvPr>
            <p:ph sz="half" idx="1"/>
          </p:nvPr>
        </p:nvPicPr>
        <p:blipFill>
          <a:blip r:embed="rId3"/>
          <a:stretch>
            <a:fillRect/>
          </a:stretch>
        </p:blipFill>
        <p:spPr>
          <a:xfrm>
            <a:off x="454025" y="1084855"/>
            <a:ext cx="4391025" cy="5389965"/>
          </a:xfrm>
          <a:prstGeom prst="rect">
            <a:avLst/>
          </a:prstGeom>
        </p:spPr>
      </p:pic>
      <p:pic>
        <p:nvPicPr>
          <p:cNvPr id="7" name="Inhaltsplatzhalter 5">
            <a:extLst>
              <a:ext uri="{FF2B5EF4-FFF2-40B4-BE49-F238E27FC236}">
                <a16:creationId xmlns:a16="http://schemas.microsoft.com/office/drawing/2014/main" id="{15DA3A4D-E117-2F49-B4A0-BA54B6D3E846}"/>
              </a:ext>
            </a:extLst>
          </p:cNvPr>
          <p:cNvPicPr>
            <a:picLocks noGrp="1" noChangeAspect="1"/>
          </p:cNvPicPr>
          <p:nvPr>
            <p:ph sz="half" idx="2"/>
          </p:nvPr>
        </p:nvPicPr>
        <p:blipFill>
          <a:blip r:embed="rId4"/>
          <a:stretch>
            <a:fillRect/>
          </a:stretch>
        </p:blipFill>
        <p:spPr>
          <a:xfrm>
            <a:off x="5102291" y="1079500"/>
            <a:ext cx="4233730" cy="5400675"/>
          </a:xfrm>
          <a:prstGeom prst="rect">
            <a:avLst/>
          </a:prstGeom>
        </p:spPr>
      </p:pic>
    </p:spTree>
    <p:extLst>
      <p:ext uri="{BB962C8B-B14F-4D97-AF65-F5344CB8AC3E}">
        <p14:creationId xmlns:p14="http://schemas.microsoft.com/office/powerpoint/2010/main" val="362849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B7390D51-EBFE-3B4D-AE29-E92FDF535328}"/>
              </a:ext>
            </a:extLst>
          </p:cNvPr>
          <p:cNvSpPr>
            <a:spLocks noGrp="1"/>
          </p:cNvSpPr>
          <p:nvPr>
            <p:ph type="title"/>
          </p:nvPr>
        </p:nvSpPr>
        <p:spPr/>
        <p:txBody>
          <a:bodyPr/>
          <a:lstStyle/>
          <a:p>
            <a:r>
              <a:rPr lang="de-DE" dirty="0"/>
              <a:t>Blockchain</a:t>
            </a:r>
          </a:p>
        </p:txBody>
      </p:sp>
      <p:pic>
        <p:nvPicPr>
          <p:cNvPr id="10" name="Inhaltsplatzhalter 9">
            <a:extLst>
              <a:ext uri="{FF2B5EF4-FFF2-40B4-BE49-F238E27FC236}">
                <a16:creationId xmlns:a16="http://schemas.microsoft.com/office/drawing/2014/main" id="{2C919728-7B03-BA49-95B5-068CAC9326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824" y="1171014"/>
            <a:ext cx="9001125" cy="4543262"/>
          </a:xfrm>
        </p:spPr>
      </p:pic>
      <p:sp>
        <p:nvSpPr>
          <p:cNvPr id="8" name="Textplatzhalter 7">
            <a:extLst>
              <a:ext uri="{FF2B5EF4-FFF2-40B4-BE49-F238E27FC236}">
                <a16:creationId xmlns:a16="http://schemas.microsoft.com/office/drawing/2014/main" id="{49B7B63A-0A62-9F44-87C1-91EF1215934D}"/>
              </a:ext>
            </a:extLst>
          </p:cNvPr>
          <p:cNvSpPr>
            <a:spLocks noGrp="1"/>
          </p:cNvSpPr>
          <p:nvPr>
            <p:ph type="body" sz="quarter" idx="10"/>
          </p:nvPr>
        </p:nvSpPr>
        <p:spPr/>
        <p:txBody>
          <a:bodyPr/>
          <a:lstStyle/>
          <a:p>
            <a:r>
              <a:rPr lang="de-DE" dirty="0"/>
              <a:t>Motivation</a:t>
            </a:r>
          </a:p>
        </p:txBody>
      </p:sp>
      <p:sp>
        <p:nvSpPr>
          <p:cNvPr id="11" name="Textfeld 10">
            <a:extLst>
              <a:ext uri="{FF2B5EF4-FFF2-40B4-BE49-F238E27FC236}">
                <a16:creationId xmlns:a16="http://schemas.microsoft.com/office/drawing/2014/main" id="{932B5AD2-2093-704A-BD66-21902BEBEFDC}"/>
              </a:ext>
            </a:extLst>
          </p:cNvPr>
          <p:cNvSpPr txBox="1"/>
          <p:nvPr/>
        </p:nvSpPr>
        <p:spPr>
          <a:xfrm>
            <a:off x="179387" y="6264556"/>
            <a:ext cx="4259499" cy="215444"/>
          </a:xfrm>
          <a:prstGeom prst="rect">
            <a:avLst/>
          </a:prstGeom>
          <a:noFill/>
        </p:spPr>
        <p:txBody>
          <a:bodyPr wrap="none" rtlCol="0">
            <a:spAutoFit/>
          </a:bodyPr>
          <a:lstStyle/>
          <a:p>
            <a:r>
              <a:rPr lang="de-DE" sz="800" dirty="0"/>
              <a:t>Quelle: http://</a:t>
            </a:r>
            <a:r>
              <a:rPr lang="de-DE" sz="800" dirty="0" err="1"/>
              <a:t>usblogs.pwc.com</a:t>
            </a:r>
            <a:r>
              <a:rPr lang="de-DE" sz="800" dirty="0"/>
              <a:t>/</a:t>
            </a:r>
            <a:r>
              <a:rPr lang="de-DE" sz="800" dirty="0" err="1"/>
              <a:t>emerging</a:t>
            </a:r>
            <a:r>
              <a:rPr lang="de-DE" sz="800" dirty="0"/>
              <a:t>-technology/a-primer-on-</a:t>
            </a:r>
            <a:r>
              <a:rPr lang="de-DE" sz="800" dirty="0" err="1"/>
              <a:t>blockchain</a:t>
            </a:r>
            <a:r>
              <a:rPr lang="de-DE" sz="800" dirty="0"/>
              <a:t>-</a:t>
            </a:r>
            <a:r>
              <a:rPr lang="de-DE" sz="800" dirty="0" err="1"/>
              <a:t>infographic</a:t>
            </a:r>
            <a:r>
              <a:rPr lang="de-DE" sz="800" dirty="0"/>
              <a:t>//</a:t>
            </a:r>
          </a:p>
        </p:txBody>
      </p:sp>
    </p:spTree>
    <p:extLst>
      <p:ext uri="{BB962C8B-B14F-4D97-AF65-F5344CB8AC3E}">
        <p14:creationId xmlns:p14="http://schemas.microsoft.com/office/powerpoint/2010/main" val="106459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5D4F15-3DC1-E547-8C17-C55C6CB63724}"/>
              </a:ext>
            </a:extLst>
          </p:cNvPr>
          <p:cNvSpPr>
            <a:spLocks noGrp="1"/>
          </p:cNvSpPr>
          <p:nvPr>
            <p:ph type="title"/>
          </p:nvPr>
        </p:nvSpPr>
        <p:spPr/>
        <p:txBody>
          <a:bodyPr/>
          <a:lstStyle/>
          <a:p>
            <a:r>
              <a:rPr lang="de-DE" dirty="0"/>
              <a:t>Blockchain</a:t>
            </a:r>
          </a:p>
        </p:txBody>
      </p:sp>
      <p:sp>
        <p:nvSpPr>
          <p:cNvPr id="3" name="Inhaltsplatzhalter 2">
            <a:extLst>
              <a:ext uri="{FF2B5EF4-FFF2-40B4-BE49-F238E27FC236}">
                <a16:creationId xmlns:a16="http://schemas.microsoft.com/office/drawing/2014/main" id="{FC45B65B-15BA-3046-919C-EDDB404B0C4B}"/>
              </a:ext>
            </a:extLst>
          </p:cNvPr>
          <p:cNvSpPr>
            <a:spLocks noGrp="1"/>
          </p:cNvSpPr>
          <p:nvPr>
            <p:ph sz="half" idx="1"/>
          </p:nvPr>
        </p:nvSpPr>
        <p:spPr/>
        <p:txBody>
          <a:bodyPr/>
          <a:lstStyle/>
          <a:p>
            <a:pPr>
              <a:lnSpc>
                <a:spcPct val="150000"/>
              </a:lnSpc>
            </a:pPr>
            <a:r>
              <a:rPr lang="de-DE" dirty="0"/>
              <a:t>Internet </a:t>
            </a:r>
            <a:r>
              <a:rPr lang="de-DE" sz="1400" dirty="0"/>
              <a:t>(Transfer </a:t>
            </a:r>
            <a:r>
              <a:rPr lang="de-DE" sz="1400" dirty="0" err="1"/>
              <a:t>of</a:t>
            </a:r>
            <a:r>
              <a:rPr lang="de-DE" sz="1400" dirty="0"/>
              <a:t> Information)</a:t>
            </a:r>
          </a:p>
          <a:p>
            <a:pPr lvl="1">
              <a:lnSpc>
                <a:spcPct val="150000"/>
              </a:lnSpc>
            </a:pPr>
            <a:r>
              <a:rPr lang="de-DE" dirty="0"/>
              <a:t>Text</a:t>
            </a:r>
          </a:p>
          <a:p>
            <a:pPr lvl="1">
              <a:lnSpc>
                <a:spcPct val="150000"/>
              </a:lnSpc>
            </a:pPr>
            <a:r>
              <a:rPr lang="de-DE" dirty="0"/>
              <a:t>Bilder</a:t>
            </a:r>
          </a:p>
          <a:p>
            <a:pPr lvl="1">
              <a:lnSpc>
                <a:spcPct val="150000"/>
              </a:lnSpc>
            </a:pPr>
            <a:r>
              <a:rPr lang="de-DE" dirty="0"/>
              <a:t>Programme</a:t>
            </a:r>
          </a:p>
          <a:p>
            <a:pPr lvl="1">
              <a:lnSpc>
                <a:spcPct val="150000"/>
              </a:lnSpc>
            </a:pPr>
            <a:r>
              <a:rPr lang="de-DE" dirty="0"/>
              <a:t>Videos</a:t>
            </a:r>
          </a:p>
          <a:p>
            <a:pPr>
              <a:lnSpc>
                <a:spcPct val="150000"/>
              </a:lnSpc>
            </a:pPr>
            <a:endParaRPr lang="de-DE" dirty="0"/>
          </a:p>
          <a:p>
            <a:pPr>
              <a:lnSpc>
                <a:spcPct val="150000"/>
              </a:lnSpc>
            </a:pPr>
            <a:endParaRPr lang="de-DE" dirty="0"/>
          </a:p>
        </p:txBody>
      </p:sp>
      <p:sp>
        <p:nvSpPr>
          <p:cNvPr id="5" name="Inhaltsplatzhalter 4">
            <a:extLst>
              <a:ext uri="{FF2B5EF4-FFF2-40B4-BE49-F238E27FC236}">
                <a16:creationId xmlns:a16="http://schemas.microsoft.com/office/drawing/2014/main" id="{ACA7D1A2-E7ED-7949-8387-7C62E9B12731}"/>
              </a:ext>
            </a:extLst>
          </p:cNvPr>
          <p:cNvSpPr>
            <a:spLocks noGrp="1"/>
          </p:cNvSpPr>
          <p:nvPr>
            <p:ph sz="half" idx="2"/>
          </p:nvPr>
        </p:nvSpPr>
        <p:spPr/>
        <p:txBody>
          <a:bodyPr/>
          <a:lstStyle/>
          <a:p>
            <a:pPr>
              <a:lnSpc>
                <a:spcPct val="150000"/>
              </a:lnSpc>
            </a:pPr>
            <a:r>
              <a:rPr lang="de-DE" dirty="0"/>
              <a:t>Blockchain </a:t>
            </a:r>
            <a:r>
              <a:rPr lang="de-DE" sz="1400" dirty="0"/>
              <a:t>(Transfer </a:t>
            </a:r>
            <a:r>
              <a:rPr lang="de-DE" sz="1400" dirty="0" err="1"/>
              <a:t>of</a:t>
            </a:r>
            <a:r>
              <a:rPr lang="de-DE" sz="1400" dirty="0"/>
              <a:t> Ownership)</a:t>
            </a:r>
            <a:endParaRPr lang="de-DE" dirty="0"/>
          </a:p>
          <a:p>
            <a:pPr lvl="1">
              <a:lnSpc>
                <a:spcPct val="150000"/>
              </a:lnSpc>
            </a:pPr>
            <a:r>
              <a:rPr lang="de-DE" dirty="0"/>
              <a:t>Währung</a:t>
            </a:r>
          </a:p>
          <a:p>
            <a:pPr lvl="1">
              <a:lnSpc>
                <a:spcPct val="150000"/>
              </a:lnSpc>
            </a:pPr>
            <a:r>
              <a:rPr lang="de-DE" dirty="0"/>
              <a:t>Verträge</a:t>
            </a:r>
          </a:p>
          <a:p>
            <a:pPr lvl="1">
              <a:lnSpc>
                <a:spcPct val="150000"/>
              </a:lnSpc>
            </a:pPr>
            <a:r>
              <a:rPr lang="de-DE" dirty="0"/>
              <a:t>Patente</a:t>
            </a:r>
          </a:p>
          <a:p>
            <a:pPr lvl="1">
              <a:lnSpc>
                <a:spcPct val="150000"/>
              </a:lnSpc>
            </a:pPr>
            <a:r>
              <a:rPr lang="de-DE" dirty="0"/>
              <a:t>Assets</a:t>
            </a:r>
          </a:p>
        </p:txBody>
      </p:sp>
      <p:sp>
        <p:nvSpPr>
          <p:cNvPr id="4" name="Textplatzhalter 3">
            <a:extLst>
              <a:ext uri="{FF2B5EF4-FFF2-40B4-BE49-F238E27FC236}">
                <a16:creationId xmlns:a16="http://schemas.microsoft.com/office/drawing/2014/main" id="{FFA9E78C-2E8D-CB4F-806F-B6741359D248}"/>
              </a:ext>
            </a:extLst>
          </p:cNvPr>
          <p:cNvSpPr>
            <a:spLocks noGrp="1"/>
          </p:cNvSpPr>
          <p:nvPr>
            <p:ph type="body" sz="quarter" idx="10"/>
          </p:nvPr>
        </p:nvSpPr>
        <p:spPr/>
        <p:txBody>
          <a:bodyPr/>
          <a:lstStyle/>
          <a:p>
            <a:r>
              <a:rPr lang="de-DE" dirty="0"/>
              <a:t>Motivation</a:t>
            </a:r>
          </a:p>
        </p:txBody>
      </p:sp>
      <p:pic>
        <p:nvPicPr>
          <p:cNvPr id="6" name="Inhaltsplatzhalter 7">
            <a:extLst>
              <a:ext uri="{FF2B5EF4-FFF2-40B4-BE49-F238E27FC236}">
                <a16:creationId xmlns:a16="http://schemas.microsoft.com/office/drawing/2014/main" id="{84256372-F9C8-AA4F-A13F-62B654F285DD}"/>
              </a:ext>
            </a:extLst>
          </p:cNvPr>
          <p:cNvPicPr>
            <a:picLocks noChangeAspect="1"/>
          </p:cNvPicPr>
          <p:nvPr/>
        </p:nvPicPr>
        <p:blipFill rotWithShape="1">
          <a:blip r:embed="rId3"/>
          <a:srcRect r="56130" b="46540"/>
          <a:stretch/>
        </p:blipFill>
        <p:spPr bwMode="auto">
          <a:xfrm>
            <a:off x="1459941" y="4496206"/>
            <a:ext cx="2379317" cy="1770476"/>
          </a:xfrm>
          <a:prstGeom prst="rect">
            <a:avLst/>
          </a:prstGeom>
          <a:noFill/>
          <a:ln w="9525">
            <a:noFill/>
            <a:miter lim="800000"/>
            <a:headEnd/>
            <a:tailEnd/>
          </a:ln>
        </p:spPr>
      </p:pic>
      <p:pic>
        <p:nvPicPr>
          <p:cNvPr id="7" name="Inhaltsplatzhalter 7">
            <a:extLst>
              <a:ext uri="{FF2B5EF4-FFF2-40B4-BE49-F238E27FC236}">
                <a16:creationId xmlns:a16="http://schemas.microsoft.com/office/drawing/2014/main" id="{9B32866D-4CDC-6F47-B1BB-C79BDD16A05C}"/>
              </a:ext>
            </a:extLst>
          </p:cNvPr>
          <p:cNvPicPr>
            <a:picLocks noChangeAspect="1"/>
          </p:cNvPicPr>
          <p:nvPr/>
        </p:nvPicPr>
        <p:blipFill rotWithShape="1">
          <a:blip r:embed="rId3"/>
          <a:srcRect l="46469" r="5091" b="46540"/>
          <a:stretch/>
        </p:blipFill>
        <p:spPr bwMode="auto">
          <a:xfrm>
            <a:off x="5905254" y="4496206"/>
            <a:ext cx="2627192" cy="1770476"/>
          </a:xfrm>
          <a:prstGeom prst="rect">
            <a:avLst/>
          </a:prstGeom>
          <a:noFill/>
          <a:ln w="9525">
            <a:noFill/>
            <a:miter lim="800000"/>
            <a:headEnd/>
            <a:tailEnd/>
          </a:ln>
        </p:spPr>
      </p:pic>
    </p:spTree>
    <p:extLst>
      <p:ext uri="{BB962C8B-B14F-4D97-AF65-F5344CB8AC3E}">
        <p14:creationId xmlns:p14="http://schemas.microsoft.com/office/powerpoint/2010/main" val="950233942"/>
      </p:ext>
    </p:extLst>
  </p:cSld>
  <p:clrMapOvr>
    <a:masterClrMapping/>
  </p:clrMapOvr>
</p:sld>
</file>

<file path=ppt/theme/theme1.xml><?xml version="1.0" encoding="utf-8"?>
<a:theme xmlns:a="http://schemas.openxmlformats.org/drawingml/2006/main" name="DE_VLBA_2017">
  <a:themeElements>
    <a:clrScheme name="Benutzerdefiniert 6">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3333CC"/>
      </a:folHlink>
    </a:clrScheme>
    <a:fontScheme name="Oldenbur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CC"/>
            </a:gs>
            <a:gs pos="100000">
              <a:srgbClr val="FFFFFF"/>
            </a:gs>
          </a:gsLst>
          <a:lin ang="5400000" scaled="1"/>
        </a:gra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rgbClr val="FFFFCC"/>
            </a:gs>
            <a:gs pos="100000">
              <a:srgbClr val="FFFFFF"/>
            </a:gs>
          </a:gsLst>
          <a:lin ang="5400000" scaled="1"/>
        </a:gra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ldenbur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ldenbur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ldenbur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ldenbur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ldenbur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ldenbur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ldenbur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VLBA_2017.pptx" id="{93A00CB8-58E3-4083-B07B-5DC5CC1B6269}" vid="{CEA1D46D-3B28-4240-9931-162FA94C5C18}"/>
    </a:ext>
  </a:extLst>
</a:theme>
</file>

<file path=ppt/theme/theme2.xml><?xml version="1.0" encoding="utf-8"?>
<a:theme xmlns:a="http://schemas.openxmlformats.org/drawingml/2006/main" name="EN_VLBA_2017">
  <a:themeElements>
    <a:clrScheme name="Oldenbur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ldenburg">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0">
          <a:gsLst>
            <a:gs pos="0">
              <a:srgbClr val="FFFFCC"/>
            </a:gs>
            <a:gs pos="100000">
              <a:srgbClr val="FFFFFF"/>
            </a:gs>
          </a:gsLst>
          <a:lin ang="5400000" scaled="1"/>
        </a:gra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gradFill rotWithShape="0">
          <a:gsLst>
            <a:gs pos="0">
              <a:srgbClr val="FFFFCC"/>
            </a:gs>
            <a:gs pos="100000">
              <a:srgbClr val="FFFFFF"/>
            </a:gs>
          </a:gsLst>
          <a:lin ang="5400000" scaled="1"/>
        </a:gradFill>
        <a:ln w="12700"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ldenbur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ldenbur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ldenbur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ldenbur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ldenbur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ldenbur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ldenbur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VLBA_2017.pptx" id="{93A00CB8-58E3-4083-B07B-5DC5CC1B6269}" vid="{DF4B0F6A-53C5-496C-A9C5-D81BF38341A1}"/>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DE_VLBA_2017</Template>
  <TotalTime>0</TotalTime>
  <Words>842</Words>
  <Application>Microsoft Macintosh PowerPoint</Application>
  <PresentationFormat>A4-Papier (210 x 297 mm)</PresentationFormat>
  <Paragraphs>214</Paragraphs>
  <Slides>28</Slides>
  <Notes>15</Notes>
  <HiddenSlides>8</HiddenSlides>
  <MMClips>0</MMClips>
  <ScaleCrop>false</ScaleCrop>
  <HeadingPairs>
    <vt:vector size="6" baseType="variant">
      <vt:variant>
        <vt:lpstr>Verwendete Schriftarten</vt:lpstr>
      </vt:variant>
      <vt:variant>
        <vt:i4>2</vt:i4>
      </vt:variant>
      <vt:variant>
        <vt:lpstr>Design</vt:lpstr>
      </vt:variant>
      <vt:variant>
        <vt:i4>2</vt:i4>
      </vt:variant>
      <vt:variant>
        <vt:lpstr>Folientitel</vt:lpstr>
      </vt:variant>
      <vt:variant>
        <vt:i4>28</vt:i4>
      </vt:variant>
    </vt:vector>
  </HeadingPairs>
  <TitlesOfParts>
    <vt:vector size="32" baseType="lpstr">
      <vt:lpstr>Arial</vt:lpstr>
      <vt:lpstr>Times New Roman</vt:lpstr>
      <vt:lpstr>DE_VLBA_2017</vt:lpstr>
      <vt:lpstr>EN_VLBA_2017</vt:lpstr>
      <vt:lpstr>Potenziale für den Einsatz von Blockchain Technologie in der Energiewirtschaft</vt:lpstr>
      <vt:lpstr>Agenda</vt:lpstr>
      <vt:lpstr>Motivation</vt:lpstr>
      <vt:lpstr>Blockchain</vt:lpstr>
      <vt:lpstr>Blockchain</vt:lpstr>
      <vt:lpstr>Blockchain</vt:lpstr>
      <vt:lpstr>Blockchain</vt:lpstr>
      <vt:lpstr>Blockchain</vt:lpstr>
      <vt:lpstr>Blockchain</vt:lpstr>
      <vt:lpstr>Hype oder Innovation?</vt:lpstr>
      <vt:lpstr>Disruptive Technologie</vt:lpstr>
      <vt:lpstr>Disruptive Technologie</vt:lpstr>
      <vt:lpstr>Status Quo</vt:lpstr>
      <vt:lpstr>Use Cases</vt:lpstr>
      <vt:lpstr>Use Cases</vt:lpstr>
      <vt:lpstr>Problemstellung</vt:lpstr>
      <vt:lpstr>Energiewirtschaft</vt:lpstr>
      <vt:lpstr>Energiemarkt</vt:lpstr>
      <vt:lpstr>Problemstellung</vt:lpstr>
      <vt:lpstr>Optimierungspotenziale</vt:lpstr>
      <vt:lpstr>Optimierung der Kernprozesse</vt:lpstr>
      <vt:lpstr>Problemstellung</vt:lpstr>
      <vt:lpstr>Ziele</vt:lpstr>
      <vt:lpstr>Prototyping</vt:lpstr>
      <vt:lpstr>Vorgehensweise</vt:lpstr>
      <vt:lpstr>Design Thinking</vt:lpstr>
      <vt:lpstr>Zeitplan</vt:lpstr>
      <vt:lpstr>PowerPoint-Präsentation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Nils Lutz</dc:creator>
  <cp:lastModifiedBy>Nils Lutz</cp:lastModifiedBy>
  <cp:revision>30</cp:revision>
  <cp:lastPrinted>2018-08-16T19:40:17Z</cp:lastPrinted>
  <dcterms:created xsi:type="dcterms:W3CDTF">2018-08-13T07:46:22Z</dcterms:created>
  <dcterms:modified xsi:type="dcterms:W3CDTF">2018-08-16T19:41:49Z</dcterms:modified>
</cp:coreProperties>
</file>